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14"/>
  </p:notesMasterIdLst>
  <p:sldIdLst>
    <p:sldId id="260" r:id="rId2"/>
    <p:sldId id="958" r:id="rId3"/>
    <p:sldId id="959" r:id="rId4"/>
    <p:sldId id="961" r:id="rId5"/>
    <p:sldId id="960" r:id="rId6"/>
    <p:sldId id="957" r:id="rId7"/>
    <p:sldId id="962" r:id="rId8"/>
    <p:sldId id="956" r:id="rId9"/>
    <p:sldId id="963" r:id="rId10"/>
    <p:sldId id="964" r:id="rId11"/>
    <p:sldId id="965" r:id="rId12"/>
    <p:sldId id="955" r:id="rId1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E57"/>
    <a:srgbClr val="EE6C1E"/>
    <a:srgbClr val="E6EBEC"/>
    <a:srgbClr val="2D5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84"/>
    <p:restoredTop sz="80345"/>
  </p:normalViewPr>
  <p:slideViewPr>
    <p:cSldViewPr snapToGrid="0" snapToObjects="1">
      <p:cViewPr varScale="1">
        <p:scale>
          <a:sx n="117" d="100"/>
          <a:sy n="117" d="100"/>
        </p:scale>
        <p:origin x="1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F8F01-C031-5E43-BF56-13D240AEE60D}" type="datetimeFigureOut">
              <a:rPr lang="nb-NO" smtClean="0"/>
              <a:t>05.10.2021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13C59-44ED-734F-B2F8-C20EB33388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802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Its</a:t>
            </a:r>
            <a:r>
              <a:rPr lang="nb-NO" dirty="0"/>
              <a:t> </a:t>
            </a:r>
            <a:r>
              <a:rPr lang="nb-NO" dirty="0" err="1"/>
              <a:t>certainly</a:t>
            </a:r>
            <a:r>
              <a:rPr lang="nb-NO" dirty="0"/>
              <a:t> a rural and </a:t>
            </a:r>
            <a:r>
              <a:rPr lang="nb-NO" dirty="0" err="1"/>
              <a:t>peripheral</a:t>
            </a:r>
            <a:r>
              <a:rPr lang="nb-NO" dirty="0"/>
              <a:t> </a:t>
            </a:r>
            <a:r>
              <a:rPr lang="nb-NO" dirty="0" err="1"/>
              <a:t>phenomena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16EF3-C532-EB41-89CB-3264CFD6BA64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4529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13C59-44ED-734F-B2F8-C20EB333880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1087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Mode 2= problem </a:t>
            </a:r>
            <a:r>
              <a:rPr lang="nb-NO" dirty="0" err="1"/>
              <a:t>oriented</a:t>
            </a:r>
            <a:r>
              <a:rPr lang="nb-NO" dirty="0"/>
              <a:t>, </a:t>
            </a:r>
            <a:r>
              <a:rPr lang="nb-NO" dirty="0" err="1"/>
              <a:t>transdisciplinary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13C59-44ED-734F-B2F8-C20EB333880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7941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13C59-44ED-734F-B2F8-C20EB333880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504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rgbClr val="004E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12594" y="4108900"/>
            <a:ext cx="7772400" cy="17526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212638A7-A458-E34C-A868-CA429A8FE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34" y="3150050"/>
            <a:ext cx="7777163" cy="958850"/>
          </a:xfrm>
        </p:spPr>
        <p:txBody>
          <a:bodyPr/>
          <a:lstStyle>
            <a:lvl1pPr>
              <a:defRPr sz="3200">
                <a:solidFill>
                  <a:srgbClr val="EE6C1E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664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5371144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67544" y="1220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67544" y="593788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4366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762002" y="2133600"/>
            <a:ext cx="7674933" cy="43434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7135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89718" y="1174630"/>
            <a:ext cx="1582687" cy="5062682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755655" y="1174630"/>
            <a:ext cx="5681663" cy="5062682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83730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002" y="1266787"/>
            <a:ext cx="7341039" cy="72039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762002" y="2225469"/>
            <a:ext cx="7770813" cy="4244722"/>
          </a:xfrm>
        </p:spPr>
        <p:txBody>
          <a:bodyPr/>
          <a:lstStyle/>
          <a:p>
            <a:pPr lvl="0"/>
            <a:r>
              <a:rPr lang="nb-NO" noProof="0"/>
              <a:t>Klikk ikonet for å legge til en tabell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750468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/>
          </p:nvPr>
        </p:nvSpPr>
        <p:spPr>
          <a:xfrm>
            <a:off x="755655" y="1289050"/>
            <a:ext cx="7777163" cy="55689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97170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rgbClr val="004E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12594" y="1829623"/>
            <a:ext cx="7772400" cy="17526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212638A7-A458-E34C-A868-CA429A8FE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834" y="870773"/>
            <a:ext cx="7777163" cy="958850"/>
          </a:xfrm>
        </p:spPr>
        <p:txBody>
          <a:bodyPr/>
          <a:lstStyle>
            <a:lvl1pPr>
              <a:defRPr sz="3200">
                <a:solidFill>
                  <a:srgbClr val="EE6C1E"/>
                </a:solidFill>
              </a:defRPr>
            </a:lvl1pPr>
          </a:lstStyle>
          <a:p>
            <a:r>
              <a:rPr lang="nb-NO" dirty="0"/>
              <a:t>Takk for meg!</a:t>
            </a:r>
          </a:p>
        </p:txBody>
      </p:sp>
    </p:spTree>
    <p:extLst>
      <p:ext uri="{BB962C8B-B14F-4D97-AF65-F5344CB8AC3E}">
        <p14:creationId xmlns:p14="http://schemas.microsoft.com/office/powerpoint/2010/main" val="3205070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237;p22">
            <a:extLst>
              <a:ext uri="{FF2B5EF4-FFF2-40B4-BE49-F238E27FC236}">
                <a16:creationId xmlns:a16="http://schemas.microsoft.com/office/drawing/2014/main" id="{A58ABD0F-31AA-4353-A872-9CD1981E90F8}"/>
              </a:ext>
            </a:extLst>
          </p:cNvPr>
          <p:cNvGrpSpPr/>
          <p:nvPr userDrawn="1"/>
        </p:nvGrpSpPr>
        <p:grpSpPr>
          <a:xfrm>
            <a:off x="628650" y="1336952"/>
            <a:ext cx="7898627" cy="45719"/>
            <a:chOff x="80039" y="3897630"/>
            <a:chExt cx="12097890" cy="1284139"/>
          </a:xfrm>
        </p:grpSpPr>
        <p:sp>
          <p:nvSpPr>
            <p:cNvPr id="7" name="Google Shape;238;p22">
              <a:extLst>
                <a:ext uri="{FF2B5EF4-FFF2-40B4-BE49-F238E27FC236}">
                  <a16:creationId xmlns:a16="http://schemas.microsoft.com/office/drawing/2014/main" id="{55BC954D-59D4-4020-87F5-FF2F27A6384E}"/>
                </a:ext>
              </a:extLst>
            </p:cNvPr>
            <p:cNvSpPr txBox="1"/>
            <p:nvPr/>
          </p:nvSpPr>
          <p:spPr>
            <a:xfrm>
              <a:off x="80039" y="3897630"/>
              <a:ext cx="4032630" cy="1284139"/>
            </a:xfrm>
            <a:prstGeom prst="rect">
              <a:avLst/>
            </a:prstGeom>
            <a:solidFill>
              <a:srgbClr val="21CDB1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39;p22">
              <a:extLst>
                <a:ext uri="{FF2B5EF4-FFF2-40B4-BE49-F238E27FC236}">
                  <a16:creationId xmlns:a16="http://schemas.microsoft.com/office/drawing/2014/main" id="{B7BC21A1-408C-4E10-9A5F-0B1121CDE47F}"/>
                </a:ext>
              </a:extLst>
            </p:cNvPr>
            <p:cNvSpPr txBox="1"/>
            <p:nvPr/>
          </p:nvSpPr>
          <p:spPr>
            <a:xfrm>
              <a:off x="4112669" y="3897630"/>
              <a:ext cx="4032630" cy="1284139"/>
            </a:xfrm>
            <a:prstGeom prst="rect">
              <a:avLst/>
            </a:prstGeom>
            <a:solidFill>
              <a:srgbClr val="F98054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0;p22">
              <a:extLst>
                <a:ext uri="{FF2B5EF4-FFF2-40B4-BE49-F238E27FC236}">
                  <a16:creationId xmlns:a16="http://schemas.microsoft.com/office/drawing/2014/main" id="{FFAA665E-C0CD-40EF-ABA0-D2EE3EE8DE59}"/>
                </a:ext>
              </a:extLst>
            </p:cNvPr>
            <p:cNvSpPr txBox="1"/>
            <p:nvPr/>
          </p:nvSpPr>
          <p:spPr>
            <a:xfrm>
              <a:off x="8145299" y="3897630"/>
              <a:ext cx="4032630" cy="1284139"/>
            </a:xfrm>
            <a:prstGeom prst="rect">
              <a:avLst/>
            </a:prstGeom>
            <a:solidFill>
              <a:srgbClr val="FDB05A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" name="Google Shape;241;p22">
            <a:extLst>
              <a:ext uri="{FF2B5EF4-FFF2-40B4-BE49-F238E27FC236}">
                <a16:creationId xmlns:a16="http://schemas.microsoft.com/office/drawing/2014/main" id="{38718676-A5DE-4857-A497-46F0BA8AD7FA}"/>
              </a:ext>
            </a:extLst>
          </p:cNvPr>
          <p:cNvGrpSpPr/>
          <p:nvPr userDrawn="1"/>
        </p:nvGrpSpPr>
        <p:grpSpPr>
          <a:xfrm>
            <a:off x="628649" y="5964963"/>
            <a:ext cx="293948" cy="391929"/>
            <a:chOff x="1861332" y="2340139"/>
            <a:chExt cx="1306808" cy="1306806"/>
          </a:xfrm>
        </p:grpSpPr>
        <p:sp>
          <p:nvSpPr>
            <p:cNvPr id="11" name="Google Shape;242;p22">
              <a:extLst>
                <a:ext uri="{FF2B5EF4-FFF2-40B4-BE49-F238E27FC236}">
                  <a16:creationId xmlns:a16="http://schemas.microsoft.com/office/drawing/2014/main" id="{4CC2843C-E8C6-4E2F-B73E-B144BE4CA9CD}"/>
                </a:ext>
              </a:extLst>
            </p:cNvPr>
            <p:cNvSpPr/>
            <p:nvPr/>
          </p:nvSpPr>
          <p:spPr>
            <a:xfrm>
              <a:off x="2139885" y="2516957"/>
              <a:ext cx="688156" cy="999241"/>
            </a:xfrm>
            <a:custGeom>
              <a:avLst/>
              <a:gdLst/>
              <a:ahLst/>
              <a:cxnLst/>
              <a:rect l="l" t="t" r="r" b="b"/>
              <a:pathLst>
                <a:path w="688156" h="999241" extrusionOk="0">
                  <a:moveTo>
                    <a:pt x="0" y="329938"/>
                  </a:moveTo>
                  <a:lnTo>
                    <a:pt x="311084" y="970961"/>
                  </a:lnTo>
                  <a:lnTo>
                    <a:pt x="348791" y="999241"/>
                  </a:lnTo>
                  <a:lnTo>
                    <a:pt x="433633" y="886119"/>
                  </a:lnTo>
                  <a:lnTo>
                    <a:pt x="678729" y="452486"/>
                  </a:lnTo>
                  <a:lnTo>
                    <a:pt x="688156" y="263950"/>
                  </a:lnTo>
                  <a:lnTo>
                    <a:pt x="612742" y="141402"/>
                  </a:lnTo>
                  <a:lnTo>
                    <a:pt x="490193" y="47134"/>
                  </a:lnTo>
                  <a:lnTo>
                    <a:pt x="320511" y="0"/>
                  </a:lnTo>
                  <a:lnTo>
                    <a:pt x="179109" y="37707"/>
                  </a:lnTo>
                  <a:lnTo>
                    <a:pt x="84841" y="11312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" name="Google Shape;243;p22">
              <a:extLst>
                <a:ext uri="{FF2B5EF4-FFF2-40B4-BE49-F238E27FC236}">
                  <a16:creationId xmlns:a16="http://schemas.microsoft.com/office/drawing/2014/main" id="{C16260EC-FFF0-4AB2-B49E-79CDAED4D10C}"/>
                </a:ext>
              </a:extLst>
            </p:cNvPr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61332" y="2340139"/>
              <a:ext cx="1306808" cy="130680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3" name="Google Shape;244;p22">
            <a:extLst>
              <a:ext uri="{FF2B5EF4-FFF2-40B4-BE49-F238E27FC236}">
                <a16:creationId xmlns:a16="http://schemas.microsoft.com/office/drawing/2014/main" id="{7FBB7293-385E-4D0D-8438-50C833E4CA1F}"/>
              </a:ext>
            </a:extLst>
          </p:cNvPr>
          <p:cNvCxnSpPr/>
          <p:nvPr userDrawn="1"/>
        </p:nvCxnSpPr>
        <p:spPr>
          <a:xfrm>
            <a:off x="628650" y="5936127"/>
            <a:ext cx="7898627" cy="0"/>
          </a:xfrm>
          <a:prstGeom prst="straightConnector1">
            <a:avLst/>
          </a:prstGeom>
          <a:noFill/>
          <a:ln w="12700" cap="flat" cmpd="sng">
            <a:solidFill>
              <a:srgbClr val="6FD5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245;p22">
            <a:extLst>
              <a:ext uri="{FF2B5EF4-FFF2-40B4-BE49-F238E27FC236}">
                <a16:creationId xmlns:a16="http://schemas.microsoft.com/office/drawing/2014/main" id="{82FA5D6F-EB17-487D-B457-2434BDA1ED6F}"/>
              </a:ext>
            </a:extLst>
          </p:cNvPr>
          <p:cNvSpPr txBox="1"/>
          <p:nvPr userDrawn="1"/>
        </p:nvSpPr>
        <p:spPr>
          <a:xfrm>
            <a:off x="839215" y="6025260"/>
            <a:ext cx="7676135" cy="41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D68"/>
              </a:buClr>
              <a:buSzPts val="1800"/>
              <a:buFont typeface="Calibri"/>
              <a:buNone/>
            </a:pPr>
            <a:r>
              <a:rPr lang="nn-NO" sz="1350" b="0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www.vestforsk.no</a:t>
            </a:r>
            <a:r>
              <a:rPr lang="nn-NO" sz="1350" b="0" i="0" dirty="0">
                <a:solidFill>
                  <a:srgbClr val="008DBE"/>
                </a:solidFill>
                <a:ea typeface="Calibri"/>
                <a:cs typeface="Calibri"/>
                <a:sym typeface="Calibri"/>
              </a:rPr>
              <a:t>   </a:t>
            </a:r>
            <a:r>
              <a:rPr lang="nn-NO" sz="1350" b="0" i="0" dirty="0">
                <a:solidFill>
                  <a:srgbClr val="6FD5BF"/>
                </a:solidFill>
                <a:ea typeface="Calibri"/>
                <a:cs typeface="Calibri"/>
                <a:sym typeface="Calibri"/>
              </a:rPr>
              <a:t>|</a:t>
            </a:r>
            <a:r>
              <a:rPr lang="nn-NO" sz="1350" b="0" i="0" dirty="0">
                <a:solidFill>
                  <a:srgbClr val="008DBE"/>
                </a:solidFill>
                <a:ea typeface="Calibri"/>
                <a:cs typeface="Calibri"/>
                <a:sym typeface="Calibri"/>
              </a:rPr>
              <a:t>   </a:t>
            </a:r>
            <a:r>
              <a:rPr lang="nn-NO" sz="1350" b="0" i="0" dirty="0" err="1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P.O.Box</a:t>
            </a:r>
            <a:r>
              <a:rPr lang="nn-NO" sz="1350" b="0" i="0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 163,</a:t>
            </a:r>
            <a:r>
              <a:rPr lang="nn-NO" sz="1350" b="0" i="0" dirty="0">
                <a:solidFill>
                  <a:srgbClr val="008DBE"/>
                </a:solidFill>
                <a:ea typeface="Calibri"/>
                <a:cs typeface="Calibri"/>
                <a:sym typeface="Calibri"/>
              </a:rPr>
              <a:t> </a:t>
            </a:r>
            <a:r>
              <a:rPr lang="nn-NO" sz="1350" b="0" i="0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6851 Sogndal   </a:t>
            </a:r>
            <a:r>
              <a:rPr lang="nn-NO" sz="1350" b="0" i="0" dirty="0">
                <a:solidFill>
                  <a:srgbClr val="6FD5BF"/>
                </a:solidFill>
                <a:ea typeface="Calibri"/>
                <a:cs typeface="Calibri"/>
                <a:sym typeface="Calibri"/>
              </a:rPr>
              <a:t>|</a:t>
            </a:r>
            <a:r>
              <a:rPr lang="nn-NO" sz="1350" b="0" i="0" dirty="0">
                <a:solidFill>
                  <a:srgbClr val="008DBE"/>
                </a:solidFill>
                <a:ea typeface="Calibri"/>
                <a:cs typeface="Calibri"/>
                <a:sym typeface="Calibri"/>
              </a:rPr>
              <a:t>   </a:t>
            </a:r>
            <a:r>
              <a:rPr lang="nn-NO" sz="1350" b="0" i="0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Tel.: +47 906 33 600  </a:t>
            </a:r>
            <a:r>
              <a:rPr lang="nn-NO" sz="1350" b="0" i="0" dirty="0">
                <a:solidFill>
                  <a:srgbClr val="6FD5BF"/>
                </a:solidFill>
                <a:ea typeface="Calibri"/>
                <a:cs typeface="Calibri"/>
                <a:sym typeface="Calibri"/>
              </a:rPr>
              <a:t> |</a:t>
            </a:r>
            <a:r>
              <a:rPr lang="nn-NO" sz="1350" b="0" i="0" dirty="0">
                <a:solidFill>
                  <a:srgbClr val="008DBE"/>
                </a:solidFill>
                <a:ea typeface="Calibri"/>
                <a:cs typeface="Calibri"/>
                <a:sym typeface="Calibri"/>
              </a:rPr>
              <a:t>                         </a:t>
            </a:r>
            <a:r>
              <a:rPr lang="nn-NO" sz="1350" b="0" i="0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@vestforsk.no</a:t>
            </a:r>
            <a:r>
              <a:rPr lang="nn-NO" sz="1350" b="0" i="0" dirty="0">
                <a:solidFill>
                  <a:srgbClr val="6FD5BF"/>
                </a:solidFill>
                <a:ea typeface="Calibri"/>
                <a:cs typeface="Calibri"/>
                <a:sym typeface="Calibri"/>
              </a:rPr>
              <a:t>  </a:t>
            </a:r>
            <a:r>
              <a:rPr lang="nn-NO" sz="1350" b="0" i="0" dirty="0">
                <a:solidFill>
                  <a:srgbClr val="008DBE"/>
                </a:solidFill>
                <a:ea typeface="Calibri"/>
                <a:cs typeface="Calibri"/>
                <a:sym typeface="Calibri"/>
              </a:rPr>
              <a:t>  </a:t>
            </a:r>
            <a:endParaRPr sz="1200" dirty="0"/>
          </a:p>
        </p:txBody>
      </p:sp>
      <p:pic>
        <p:nvPicPr>
          <p:cNvPr id="19" name="Bilde 18" descr="Et bilde som inneholder klokke, tegning&#10;&#10;Automatisk generert beskrivelse">
            <a:extLst>
              <a:ext uri="{FF2B5EF4-FFF2-40B4-BE49-F238E27FC236}">
                <a16:creationId xmlns:a16="http://schemas.microsoft.com/office/drawing/2014/main" id="{2F13074E-191E-4B0E-A850-818C43DB7C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5325" y="6017993"/>
            <a:ext cx="256292" cy="341723"/>
          </a:xfrm>
          <a:prstGeom prst="rect">
            <a:avLst/>
          </a:prstGeom>
        </p:spPr>
      </p:pic>
      <p:pic>
        <p:nvPicPr>
          <p:cNvPr id="21" name="Bilde 20" descr="Et bilde som inneholder tegning, klokke&#10;&#10;Automatisk generert beskrivelse">
            <a:extLst>
              <a:ext uri="{FF2B5EF4-FFF2-40B4-BE49-F238E27FC236}">
                <a16:creationId xmlns:a16="http://schemas.microsoft.com/office/drawing/2014/main" id="{AEE7A78E-DDBB-438E-8BD8-6D496962AE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380" y="6017992"/>
            <a:ext cx="256293" cy="341724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98B9C4E0-438E-4BEE-9B6B-6980F009BE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437" y="6017992"/>
            <a:ext cx="256293" cy="341724"/>
          </a:xfrm>
          <a:prstGeom prst="rect">
            <a:avLst/>
          </a:prstGeom>
        </p:spPr>
      </p:pic>
      <p:sp>
        <p:nvSpPr>
          <p:cNvPr id="18" name="Google Shape;236;p22">
            <a:extLst>
              <a:ext uri="{FF2B5EF4-FFF2-40B4-BE49-F238E27FC236}">
                <a16:creationId xmlns:a16="http://schemas.microsoft.com/office/drawing/2014/main" id="{525FBEBD-E390-404E-A8B7-7849499CCAF0}"/>
              </a:ext>
            </a:extLst>
          </p:cNvPr>
          <p:cNvSpPr txBox="1">
            <a:spLocks/>
          </p:cNvSpPr>
          <p:nvPr userDrawn="1"/>
        </p:nvSpPr>
        <p:spPr>
          <a:xfrm>
            <a:off x="628649" y="1677500"/>
            <a:ext cx="7886700" cy="715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SzPts val="2400"/>
            </a:pPr>
            <a:r>
              <a:rPr lang="nn-NO" sz="1800" dirty="0" err="1">
                <a:solidFill>
                  <a:srgbClr val="004D68"/>
                </a:solidFill>
                <a:latin typeface="+mn-lt"/>
                <a:ea typeface="Calibri"/>
                <a:cs typeface="Calibri"/>
                <a:sym typeface="Calibri"/>
              </a:rPr>
              <a:t>Thank</a:t>
            </a:r>
            <a:r>
              <a:rPr lang="nn-NO" sz="1800" dirty="0">
                <a:solidFill>
                  <a:srgbClr val="004D68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nn-NO" sz="1800" dirty="0" err="1">
                <a:solidFill>
                  <a:srgbClr val="004D68"/>
                </a:solidFill>
                <a:latin typeface="+mn-lt"/>
                <a:ea typeface="Calibri"/>
                <a:cs typeface="Calibri"/>
                <a:sym typeface="Calibri"/>
              </a:rPr>
              <a:t>you</a:t>
            </a:r>
            <a:r>
              <a:rPr lang="nn-NO" sz="1800" dirty="0">
                <a:solidFill>
                  <a:srgbClr val="004D68"/>
                </a:solidFill>
                <a:latin typeface="+mn-lt"/>
                <a:ea typeface="Calibri"/>
                <a:cs typeface="Calibri"/>
                <a:sym typeface="Calibri"/>
              </a:rPr>
              <a:t>!</a:t>
            </a:r>
          </a:p>
          <a:p>
            <a:pPr>
              <a:lnSpc>
                <a:spcPct val="90000"/>
              </a:lnSpc>
              <a:buSzPts val="2400"/>
            </a:pPr>
            <a:endParaRPr lang="nn-NO" sz="1050" dirty="0">
              <a:solidFill>
                <a:srgbClr val="004D68"/>
              </a:solidFill>
              <a:latin typeface="+mn-lt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buSzPts val="2400"/>
            </a:pPr>
            <a:r>
              <a:rPr lang="nn-NO" sz="1050" dirty="0">
                <a:solidFill>
                  <a:srgbClr val="004D68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</a:p>
          <a:p>
            <a:pPr marL="171450" indent="-57150">
              <a:lnSpc>
                <a:spcPct val="90000"/>
              </a:lnSpc>
              <a:spcBef>
                <a:spcPts val="750"/>
              </a:spcBef>
              <a:buClr>
                <a:srgbClr val="6FD5BF"/>
              </a:buClr>
              <a:buSzPts val="2400"/>
            </a:pPr>
            <a:endParaRPr lang="nn-NO" sz="1050" dirty="0"/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A93B55C7-ECCA-4A38-85D0-7271049437B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4452" y="298072"/>
            <a:ext cx="2488664" cy="995466"/>
          </a:xfrm>
          <a:prstGeom prst="rect">
            <a:avLst/>
          </a:prstGeom>
        </p:spPr>
      </p:pic>
      <p:pic>
        <p:nvPicPr>
          <p:cNvPr id="17" name="Bilde 16" descr="Et bilde som inneholder utendørs, snø, fjell, gå på ski&#10;&#10;Automatisk generert beskrivelse">
            <a:extLst>
              <a:ext uri="{FF2B5EF4-FFF2-40B4-BE49-F238E27FC236}">
                <a16:creationId xmlns:a16="http://schemas.microsoft.com/office/drawing/2014/main" id="{91783592-10CE-46FC-95F7-D8CBCC79879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306" y="2278038"/>
            <a:ext cx="3943351" cy="350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005" y="1233508"/>
            <a:ext cx="7777163" cy="958850"/>
          </a:xfrm>
        </p:spPr>
        <p:txBody>
          <a:bodyPr/>
          <a:lstStyle>
            <a:lvl1pPr>
              <a:defRPr sz="2800" b="1" i="0" spc="-75" baseline="0">
                <a:solidFill>
                  <a:srgbClr val="2D555C"/>
                </a:solidFill>
                <a:latin typeface="Merriweather Sans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2002" y="2192358"/>
            <a:ext cx="7770813" cy="4343400"/>
          </a:xfrm>
        </p:spPr>
        <p:txBody>
          <a:bodyPr/>
          <a:lstStyle>
            <a:lvl1pPr>
              <a:lnSpc>
                <a:spcPct val="130000"/>
              </a:lnSpc>
              <a:spcBef>
                <a:spcPts val="450"/>
              </a:spcBef>
              <a:buClr>
                <a:srgbClr val="EE6C1E"/>
              </a:buClr>
              <a:defRPr sz="1800" b="1" i="0">
                <a:latin typeface="Merriweather Sans" pitchFamily="2" charset="77"/>
                <a:ea typeface="Source Sans Pro" panose="020B0503030403020204" pitchFamily="34" charset="0"/>
              </a:defRPr>
            </a:lvl1pPr>
            <a:lvl2pPr marL="404990" indent="-134997">
              <a:lnSpc>
                <a:spcPct val="130000"/>
              </a:lnSpc>
              <a:spcBef>
                <a:spcPts val="0"/>
              </a:spcBef>
              <a:buClr>
                <a:srgbClr val="62A7B8"/>
              </a:buClr>
              <a:buSzPct val="120000"/>
              <a:buFont typeface="System Font Regular"/>
              <a:buChar char="▸"/>
              <a:defRPr sz="1400">
                <a:latin typeface="Merriweather" pitchFamily="2" charset="77"/>
              </a:defRPr>
            </a:lvl2pPr>
            <a:lvl3pPr marL="607485" indent="-134997">
              <a:lnSpc>
                <a:spcPct val="130000"/>
              </a:lnSpc>
              <a:spcBef>
                <a:spcPts val="0"/>
              </a:spcBef>
              <a:buClr>
                <a:srgbClr val="EE6C1E"/>
              </a:buClr>
              <a:buSzPct val="120000"/>
              <a:buFont typeface="System Font Regular"/>
              <a:buChar char="•"/>
              <a:defRPr sz="1400" b="0" i="0">
                <a:latin typeface="Merriweather" pitchFamily="2" charset="77"/>
              </a:defRPr>
            </a:lvl3pPr>
            <a:lvl4pPr marL="809980" indent="-134997">
              <a:lnSpc>
                <a:spcPct val="130000"/>
              </a:lnSpc>
              <a:spcBef>
                <a:spcPts val="0"/>
              </a:spcBef>
              <a:buClr>
                <a:srgbClr val="62A7B8"/>
              </a:buClr>
              <a:buSzPct val="120000"/>
              <a:buFont typeface="System Font Regular"/>
              <a:buChar char="▸"/>
              <a:defRPr sz="1400" b="0" i="0">
                <a:latin typeface="Merriweather" pitchFamily="2" charset="77"/>
              </a:defRPr>
            </a:lvl4pPr>
            <a:lvl5pPr marL="1012475" indent="-134997">
              <a:lnSpc>
                <a:spcPct val="130000"/>
              </a:lnSpc>
              <a:spcBef>
                <a:spcPts val="0"/>
              </a:spcBef>
              <a:buClr>
                <a:srgbClr val="EE6C1E"/>
              </a:buClr>
              <a:buSzPct val="120000"/>
              <a:buFont typeface="System Font Regular"/>
              <a:buChar char="•"/>
              <a:defRPr sz="1400" b="0" i="0">
                <a:latin typeface="Merriweather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34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 utan punktmer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005" y="1233508"/>
            <a:ext cx="7777163" cy="958850"/>
          </a:xfrm>
        </p:spPr>
        <p:txBody>
          <a:bodyPr/>
          <a:lstStyle>
            <a:lvl1pPr>
              <a:defRPr sz="2800" b="1" i="0" spc="-75" baseline="0">
                <a:solidFill>
                  <a:srgbClr val="2D555C"/>
                </a:solidFill>
                <a:latin typeface="Merriweather Sans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2002" y="2192358"/>
            <a:ext cx="7770813" cy="4343400"/>
          </a:xfrm>
        </p:spPr>
        <p:txBody>
          <a:bodyPr/>
          <a:lstStyle>
            <a:lvl1pPr marL="122171" indent="0">
              <a:lnSpc>
                <a:spcPct val="130000"/>
              </a:lnSpc>
              <a:spcBef>
                <a:spcPts val="450"/>
              </a:spcBef>
              <a:buClr>
                <a:srgbClr val="EE6C1E"/>
              </a:buClr>
              <a:buFontTx/>
              <a:buNone/>
              <a:defRPr sz="1800" b="1" i="0">
                <a:solidFill>
                  <a:srgbClr val="EE6C1E"/>
                </a:solidFill>
                <a:latin typeface="Merriweather Sans" pitchFamily="2" charset="77"/>
                <a:ea typeface="Source Sans Pro" panose="020B0503030403020204" pitchFamily="34" charset="0"/>
              </a:defRPr>
            </a:lvl1pPr>
            <a:lvl2pPr marL="269993" indent="0">
              <a:lnSpc>
                <a:spcPct val="130000"/>
              </a:lnSpc>
              <a:spcBef>
                <a:spcPts val="0"/>
              </a:spcBef>
              <a:buClr>
                <a:srgbClr val="62A7B8"/>
              </a:buClr>
              <a:buSzPct val="120000"/>
              <a:buFontTx/>
              <a:buNone/>
              <a:defRPr sz="1400">
                <a:latin typeface="Merriweather" pitchFamily="2" charset="77"/>
              </a:defRPr>
            </a:lvl2pPr>
            <a:lvl3pPr marL="472488" indent="0">
              <a:lnSpc>
                <a:spcPct val="130000"/>
              </a:lnSpc>
              <a:spcBef>
                <a:spcPts val="0"/>
              </a:spcBef>
              <a:buClr>
                <a:srgbClr val="EE6C1E"/>
              </a:buClr>
              <a:buSzPct val="120000"/>
              <a:buFontTx/>
              <a:buNone/>
              <a:defRPr sz="1400" b="0" i="0">
                <a:latin typeface="Merriweather" pitchFamily="2" charset="77"/>
              </a:defRPr>
            </a:lvl3pPr>
            <a:lvl4pPr marL="674983" indent="0">
              <a:lnSpc>
                <a:spcPct val="130000"/>
              </a:lnSpc>
              <a:spcBef>
                <a:spcPts val="0"/>
              </a:spcBef>
              <a:buClr>
                <a:srgbClr val="62A7B8"/>
              </a:buClr>
              <a:buSzPct val="120000"/>
              <a:buFontTx/>
              <a:buNone/>
              <a:defRPr sz="1400" b="0" i="0">
                <a:latin typeface="Merriweather" pitchFamily="2" charset="77"/>
              </a:defRPr>
            </a:lvl4pPr>
            <a:lvl5pPr marL="877478" indent="0">
              <a:lnSpc>
                <a:spcPct val="130000"/>
              </a:lnSpc>
              <a:spcBef>
                <a:spcPts val="0"/>
              </a:spcBef>
              <a:buClr>
                <a:srgbClr val="EE6C1E"/>
              </a:buClr>
              <a:buSzPct val="120000"/>
              <a:buFontTx/>
              <a:buNone/>
              <a:defRPr sz="1400" b="0" i="0">
                <a:latin typeface="Merriweather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272665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220646"/>
            <a:ext cx="7772400" cy="1225337"/>
          </a:xfrm>
        </p:spPr>
        <p:txBody>
          <a:bodyPr anchor="t"/>
          <a:lstStyle>
            <a:lvl1pPr algn="l">
              <a:defRPr sz="2800" b="1" cap="all" spc="75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527004"/>
            <a:ext cx="7772400" cy="1500187"/>
          </a:xfrm>
        </p:spPr>
        <p:txBody>
          <a:bodyPr lIns="0" tIns="0" rIns="0" bIns="0" anchor="b"/>
          <a:lstStyle>
            <a:lvl1pPr marL="0" indent="0">
              <a:buNone/>
              <a:defRPr sz="1800"/>
            </a:lvl1pPr>
            <a:lvl2pPr marL="342892" indent="0">
              <a:buNone/>
              <a:defRPr sz="1350"/>
            </a:lvl2pPr>
            <a:lvl3pPr marL="685783" indent="0">
              <a:buNone/>
              <a:defRPr sz="1200"/>
            </a:lvl3pPr>
            <a:lvl4pPr marL="1028675" indent="0">
              <a:buNone/>
              <a:defRPr sz="1050"/>
            </a:lvl4pPr>
            <a:lvl5pPr marL="1371566" indent="0">
              <a:buNone/>
              <a:defRPr sz="1050"/>
            </a:lvl5pPr>
            <a:lvl6pPr marL="1714457" indent="0">
              <a:buNone/>
              <a:defRPr sz="1050"/>
            </a:lvl6pPr>
            <a:lvl7pPr marL="2057348" indent="0">
              <a:buNone/>
              <a:defRPr sz="1050"/>
            </a:lvl7pPr>
            <a:lvl8pPr marL="2400240" indent="0">
              <a:buNone/>
              <a:defRPr sz="1050"/>
            </a:lvl8pPr>
            <a:lvl9pPr marL="2743132" indent="0">
              <a:buNone/>
              <a:defRPr sz="10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85206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5655" y="1163989"/>
            <a:ext cx="6947003" cy="83199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62002" y="2045919"/>
            <a:ext cx="3808413" cy="43434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22813" y="2045919"/>
            <a:ext cx="3810000" cy="43434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7359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221745"/>
            <a:ext cx="8229600" cy="72007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941816"/>
            <a:ext cx="4040188" cy="720079"/>
          </a:xfrm>
        </p:spPr>
        <p:txBody>
          <a:bodyPr anchor="b"/>
          <a:lstStyle>
            <a:lvl1pPr marL="0" indent="0">
              <a:buNone/>
              <a:defRPr sz="1800" b="1" i="0">
                <a:latin typeface="Merriweather Sans ExtraBold" pitchFamily="2" charset="77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661895"/>
            <a:ext cx="4040188" cy="370527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30" y="1941814"/>
            <a:ext cx="4041775" cy="720079"/>
          </a:xfrm>
        </p:spPr>
        <p:txBody>
          <a:bodyPr anchor="b"/>
          <a:lstStyle>
            <a:lvl1pPr marL="0" indent="0">
              <a:buNone/>
              <a:defRPr sz="1800" b="1" i="0">
                <a:latin typeface="Merriweather Sans ExtraBold" pitchFamily="2" charset="77"/>
                <a:ea typeface="Source Sans Pro Black" panose="020B0503030403020204" pitchFamily="34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30" y="2661893"/>
            <a:ext cx="4041775" cy="370527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1262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4897" y="1211099"/>
            <a:ext cx="7777163" cy="9588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685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006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263230"/>
            <a:ext cx="8229600" cy="648072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271341"/>
            <a:ext cx="5111750" cy="3876912"/>
          </a:xfrm>
        </p:spPr>
        <p:txBody>
          <a:bodyPr/>
          <a:lstStyle>
            <a:lvl1pPr>
              <a:defRPr sz="900"/>
            </a:lvl1pPr>
            <a:lvl2pPr>
              <a:defRPr sz="825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2271341"/>
            <a:ext cx="3008313" cy="3876912"/>
          </a:xfrm>
        </p:spPr>
        <p:txBody>
          <a:bodyPr/>
          <a:lstStyle>
            <a:lvl1pPr marL="0" indent="0">
              <a:buNone/>
              <a:defRPr sz="90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7347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26" Type="http://schemas.openxmlformats.org/officeDocument/2006/relationships/image" Target="../media/image9.png"/><Relationship Id="rId21" Type="http://schemas.openxmlformats.org/officeDocument/2006/relationships/image" Target="../media/image4.svg"/><Relationship Id="rId34" Type="http://schemas.openxmlformats.org/officeDocument/2006/relationships/image" Target="../media/image1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5" Type="http://schemas.openxmlformats.org/officeDocument/2006/relationships/image" Target="../media/image8.svg"/><Relationship Id="rId33" Type="http://schemas.openxmlformats.org/officeDocument/2006/relationships/image" Target="../media/image16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29" Type="http://schemas.openxmlformats.org/officeDocument/2006/relationships/image" Target="../media/image1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7.png"/><Relationship Id="rId32" Type="http://schemas.openxmlformats.org/officeDocument/2006/relationships/image" Target="../media/image15.png"/><Relationship Id="rId37" Type="http://schemas.openxmlformats.org/officeDocument/2006/relationships/image" Target="../media/image20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svg"/><Relationship Id="rId28" Type="http://schemas.openxmlformats.org/officeDocument/2006/relationships/image" Target="../media/image11.png"/><Relationship Id="rId36" Type="http://schemas.openxmlformats.org/officeDocument/2006/relationships/image" Target="../media/image1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31" Type="http://schemas.openxmlformats.org/officeDocument/2006/relationships/image" Target="../media/image14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Relationship Id="rId27" Type="http://schemas.openxmlformats.org/officeDocument/2006/relationships/image" Target="../media/image10.svg"/><Relationship Id="rId30" Type="http://schemas.openxmlformats.org/officeDocument/2006/relationships/image" Target="../media/image13.png"/><Relationship Id="rId35" Type="http://schemas.openxmlformats.org/officeDocument/2006/relationships/image" Target="../media/image18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>
            <a:extLst>
              <a:ext uri="{FF2B5EF4-FFF2-40B4-BE49-F238E27FC236}">
                <a16:creationId xmlns:a16="http://schemas.microsoft.com/office/drawing/2014/main" id="{0FEEEE09-E639-F644-AA5A-47CD847A368F}"/>
              </a:ext>
            </a:extLst>
          </p:cNvPr>
          <p:cNvSpPr/>
          <p:nvPr userDrawn="1"/>
        </p:nvSpPr>
        <p:spPr>
          <a:xfrm>
            <a:off x="-1" y="0"/>
            <a:ext cx="9144001" cy="943337"/>
          </a:xfrm>
          <a:prstGeom prst="rect">
            <a:avLst/>
          </a:prstGeom>
          <a:solidFill>
            <a:srgbClr val="004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6" y="1071190"/>
            <a:ext cx="777081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  <a:endParaRPr lang="en-GB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2" y="2162525"/>
            <a:ext cx="77708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EF256AF-4EAD-0240-8738-6E87A74F01AC}"/>
              </a:ext>
            </a:extLst>
          </p:cNvPr>
          <p:cNvSpPr txBox="1"/>
          <p:nvPr userDrawn="1"/>
        </p:nvSpPr>
        <p:spPr>
          <a:xfrm>
            <a:off x="2611104" y="363513"/>
            <a:ext cx="6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nb-NO" sz="900" b="0" i="0" baseline="0" dirty="0">
              <a:latin typeface="Merriweather" pitchFamily="2" charset="77"/>
            </a:endParaRPr>
          </a:p>
        </p:txBody>
      </p:sp>
      <p:pic>
        <p:nvPicPr>
          <p:cNvPr id="197" name="NORADAPT nynorsk" hidden="1">
            <a:extLst>
              <a:ext uri="{FF2B5EF4-FFF2-40B4-BE49-F238E27FC236}">
                <a16:creationId xmlns:a16="http://schemas.microsoft.com/office/drawing/2014/main" id="{7C4D0C32-095A-CE49-8DCF-B22B0235D0C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24022" y="117729"/>
            <a:ext cx="1819078" cy="684033"/>
          </a:xfrm>
          <a:prstGeom prst="rect">
            <a:avLst/>
          </a:prstGeom>
        </p:spPr>
      </p:pic>
      <p:pic>
        <p:nvPicPr>
          <p:cNvPr id="47" name="CET" hidden="1">
            <a:extLst>
              <a:ext uri="{FF2B5EF4-FFF2-40B4-BE49-F238E27FC236}">
                <a16:creationId xmlns:a16="http://schemas.microsoft.com/office/drawing/2014/main" id="{65B9D075-C483-A941-9D0C-B264325641A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833461" y="266458"/>
            <a:ext cx="1987721" cy="418249"/>
          </a:xfrm>
          <a:prstGeom prst="rect">
            <a:avLst/>
          </a:prstGeom>
        </p:spPr>
      </p:pic>
      <p:pic>
        <p:nvPicPr>
          <p:cNvPr id="53" name="SINTEF" hidden="1">
            <a:extLst>
              <a:ext uri="{FF2B5EF4-FFF2-40B4-BE49-F238E27FC236}">
                <a16:creationId xmlns:a16="http://schemas.microsoft.com/office/drawing/2014/main" id="{BB4B5BA2-DEA8-9C4E-997E-34CC79520E5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035166" y="291640"/>
            <a:ext cx="1699659" cy="357636"/>
          </a:xfrm>
          <a:prstGeom prst="rect">
            <a:avLst/>
          </a:prstGeom>
        </p:spPr>
      </p:pic>
      <p:pic>
        <p:nvPicPr>
          <p:cNvPr id="5" name="CICERO" hidden="1">
            <a:extLst>
              <a:ext uri="{FF2B5EF4-FFF2-40B4-BE49-F238E27FC236}">
                <a16:creationId xmlns:a16="http://schemas.microsoft.com/office/drawing/2014/main" id="{1A36457E-5774-C54A-BEC3-397D2949277E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362361" y="218748"/>
            <a:ext cx="2524064" cy="531105"/>
          </a:xfrm>
          <a:prstGeom prst="rect">
            <a:avLst/>
          </a:prstGeom>
        </p:spPr>
      </p:pic>
      <p:pic>
        <p:nvPicPr>
          <p:cNvPr id="8" name="NORCE" hidden="1">
            <a:extLst>
              <a:ext uri="{FF2B5EF4-FFF2-40B4-BE49-F238E27FC236}">
                <a16:creationId xmlns:a16="http://schemas.microsoft.com/office/drawing/2014/main" id="{6DD6E10A-C1DB-134B-A54F-39253EDBF04F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800501" y="266732"/>
            <a:ext cx="1944125" cy="409076"/>
          </a:xfrm>
          <a:prstGeom prst="rect">
            <a:avLst/>
          </a:prstGeom>
        </p:spPr>
      </p:pic>
      <p:pic>
        <p:nvPicPr>
          <p:cNvPr id="10" name="NTNU" hidden="1">
            <a:extLst>
              <a:ext uri="{FF2B5EF4-FFF2-40B4-BE49-F238E27FC236}">
                <a16:creationId xmlns:a16="http://schemas.microsoft.com/office/drawing/2014/main" id="{6876F4F2-9164-3446-A02F-0D4E9B8CE95A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322095" y="331120"/>
            <a:ext cx="1409464" cy="296575"/>
          </a:xfrm>
          <a:prstGeom prst="rect">
            <a:avLst/>
          </a:prstGeom>
        </p:spPr>
      </p:pic>
      <p:pic>
        <p:nvPicPr>
          <p:cNvPr id="12" name="NORDLANDSFORSKNING" hidden="1">
            <a:extLst>
              <a:ext uri="{FF2B5EF4-FFF2-40B4-BE49-F238E27FC236}">
                <a16:creationId xmlns:a16="http://schemas.microsoft.com/office/drawing/2014/main" id="{A68D946A-D0CB-9449-AB63-65233F8BB762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352781" y="203987"/>
            <a:ext cx="2391054" cy="503118"/>
          </a:xfrm>
          <a:prstGeom prst="rect">
            <a:avLst/>
          </a:prstGeom>
        </p:spPr>
      </p:pic>
      <p:pic>
        <p:nvPicPr>
          <p:cNvPr id="14" name="HVL" hidden="1">
            <a:extLst>
              <a:ext uri="{FF2B5EF4-FFF2-40B4-BE49-F238E27FC236}">
                <a16:creationId xmlns:a16="http://schemas.microsoft.com/office/drawing/2014/main" id="{8D05FFA1-A762-5B4C-A952-A337FC21AF7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614990" y="250552"/>
            <a:ext cx="2053210" cy="432029"/>
          </a:xfrm>
          <a:prstGeom prst="rect">
            <a:avLst/>
          </a:prstGeom>
        </p:spPr>
      </p:pic>
      <p:pic>
        <p:nvPicPr>
          <p:cNvPr id="16" name="Vestlandsforsking internasjonal">
            <a:extLst>
              <a:ext uri="{FF2B5EF4-FFF2-40B4-BE49-F238E27FC236}">
                <a16:creationId xmlns:a16="http://schemas.microsoft.com/office/drawing/2014/main" id="{EE7BC003-E8A5-944D-81A2-2D3BEB297DFD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973244" y="311162"/>
            <a:ext cx="1707513" cy="271034"/>
          </a:xfrm>
          <a:prstGeom prst="rect">
            <a:avLst/>
          </a:prstGeom>
        </p:spPr>
      </p:pic>
      <p:pic>
        <p:nvPicPr>
          <p:cNvPr id="3" name="NORADAPT internasjonal">
            <a:extLst>
              <a:ext uri="{FF2B5EF4-FFF2-40B4-BE49-F238E27FC236}">
                <a16:creationId xmlns:a16="http://schemas.microsoft.com/office/drawing/2014/main" id="{FDA61648-1F4D-2A46-BD6B-ABB1EDEC1976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17196" y="103343"/>
            <a:ext cx="1857337" cy="69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1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71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2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0" spc="-38" baseline="0">
          <a:solidFill>
            <a:srgbClr val="2D555C"/>
          </a:solidFill>
          <a:latin typeface="Merriweather Sans" pitchFamily="2" charset="77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5B0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5B0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5B0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5B0"/>
          </a:solidFill>
          <a:latin typeface="Arial Narrow" pitchFamily="34" charset="0"/>
        </a:defRPr>
      </a:lvl5pPr>
      <a:lvl6pPr marL="342892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5B0"/>
          </a:solidFill>
          <a:latin typeface="Arial Narrow" pitchFamily="34" charset="0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5B0"/>
          </a:solidFill>
          <a:latin typeface="Arial Narrow" pitchFamily="34" charset="0"/>
        </a:defRPr>
      </a:lvl7pPr>
      <a:lvl8pPr marL="1028675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5B0"/>
          </a:solidFill>
          <a:latin typeface="Arial Narrow" pitchFamily="34" charset="0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5B0"/>
          </a:solidFill>
          <a:latin typeface="Arial Narrow" pitchFamily="34" charset="0"/>
        </a:defRPr>
      </a:lvl9pPr>
    </p:titleStyle>
    <p:bodyStyle>
      <a:lvl1pPr marL="257168" indent="-134997" algn="l" rtl="0" eaLnBrk="1" fontAlgn="base" hangingPunct="1">
        <a:lnSpc>
          <a:spcPct val="130000"/>
        </a:lnSpc>
        <a:spcBef>
          <a:spcPts val="450"/>
        </a:spcBef>
        <a:spcAft>
          <a:spcPct val="0"/>
        </a:spcAft>
        <a:buClr>
          <a:srgbClr val="EE6C1E"/>
        </a:buClr>
        <a:buFont typeface="Wingdings 2" pitchFamily="18" charset="2"/>
        <a:buChar char=""/>
        <a:defRPr sz="1800" b="1" i="0">
          <a:solidFill>
            <a:schemeClr val="tx1"/>
          </a:solidFill>
          <a:latin typeface="Merriweather Sans" pitchFamily="2" charset="77"/>
          <a:ea typeface="+mn-ea"/>
          <a:cs typeface="+mn-cs"/>
        </a:defRPr>
      </a:lvl1pPr>
      <a:lvl2pPr marL="404990" indent="-134997" algn="l" rtl="0" eaLnBrk="1" fontAlgn="base" hangingPunct="1">
        <a:lnSpc>
          <a:spcPct val="130000"/>
        </a:lnSpc>
        <a:spcBef>
          <a:spcPts val="0"/>
        </a:spcBef>
        <a:spcAft>
          <a:spcPct val="0"/>
        </a:spcAft>
        <a:buClr>
          <a:srgbClr val="62A7B8"/>
        </a:buClr>
        <a:buSzPct val="120000"/>
        <a:buFont typeface="System Font Regular"/>
        <a:buChar char="▸"/>
        <a:defRPr sz="1400" b="0" i="0">
          <a:solidFill>
            <a:schemeClr val="tx1"/>
          </a:solidFill>
          <a:latin typeface="Merriweather" pitchFamily="2" charset="77"/>
        </a:defRPr>
      </a:lvl2pPr>
      <a:lvl3pPr marL="607485" indent="-134997" algn="l" rtl="0" eaLnBrk="1" fontAlgn="base" hangingPunct="1">
        <a:lnSpc>
          <a:spcPct val="130000"/>
        </a:lnSpc>
        <a:spcBef>
          <a:spcPts val="0"/>
        </a:spcBef>
        <a:spcAft>
          <a:spcPct val="0"/>
        </a:spcAft>
        <a:buClr>
          <a:srgbClr val="EE6C1E"/>
        </a:buClr>
        <a:buSzPct val="120000"/>
        <a:buFont typeface="System Font Regular"/>
        <a:buChar char="•"/>
        <a:defRPr sz="1400" b="0" i="0">
          <a:solidFill>
            <a:schemeClr val="tx1"/>
          </a:solidFill>
          <a:latin typeface="Merriweather" pitchFamily="2" charset="77"/>
        </a:defRPr>
      </a:lvl3pPr>
      <a:lvl4pPr marL="809980" indent="-134997" algn="l" rtl="0" eaLnBrk="1" fontAlgn="base" hangingPunct="1">
        <a:lnSpc>
          <a:spcPct val="130000"/>
        </a:lnSpc>
        <a:spcBef>
          <a:spcPts val="0"/>
        </a:spcBef>
        <a:spcAft>
          <a:spcPct val="0"/>
        </a:spcAft>
        <a:buClr>
          <a:srgbClr val="62A7B8"/>
        </a:buClr>
        <a:buSzPct val="120000"/>
        <a:buFont typeface="System Font Regular"/>
        <a:buChar char="▸"/>
        <a:defRPr sz="1400" b="0" i="0">
          <a:solidFill>
            <a:schemeClr val="tx1"/>
          </a:solidFill>
          <a:latin typeface="Merriweather" pitchFamily="2" charset="77"/>
        </a:defRPr>
      </a:lvl4pPr>
      <a:lvl5pPr marL="1012475" indent="-134997" algn="l" rtl="0" eaLnBrk="1" fontAlgn="base" hangingPunct="1">
        <a:lnSpc>
          <a:spcPct val="130000"/>
        </a:lnSpc>
        <a:spcBef>
          <a:spcPts val="0"/>
        </a:spcBef>
        <a:spcAft>
          <a:spcPct val="0"/>
        </a:spcAft>
        <a:buClr>
          <a:srgbClr val="EE6C1E"/>
        </a:buClr>
        <a:buSzPct val="120000"/>
        <a:buFont typeface="System Font Regular"/>
        <a:buChar char="•"/>
        <a:defRPr sz="1400" b="0" i="0">
          <a:solidFill>
            <a:schemeClr val="tx1"/>
          </a:solidFill>
          <a:latin typeface="Merriweather" pitchFamily="2" charset="77"/>
        </a:defRPr>
      </a:lvl5pPr>
      <a:lvl6pPr marL="1885903" indent="-171446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1050">
          <a:solidFill>
            <a:schemeClr val="tx1"/>
          </a:solidFill>
          <a:latin typeface="+mn-lt"/>
        </a:defRPr>
      </a:lvl6pPr>
      <a:lvl7pPr marL="2228795" indent="-171446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1050">
          <a:solidFill>
            <a:schemeClr val="tx1"/>
          </a:solidFill>
          <a:latin typeface="+mn-lt"/>
        </a:defRPr>
      </a:lvl7pPr>
      <a:lvl8pPr marL="2571686" indent="-171446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1050">
          <a:solidFill>
            <a:schemeClr val="tx1"/>
          </a:solidFill>
          <a:latin typeface="+mn-lt"/>
        </a:defRPr>
      </a:lvl8pPr>
      <a:lvl9pPr marL="2914577" indent="-171446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105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8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mailto:hda@vestforsk.no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VESTLANDSFORSKING">
            <a:extLst>
              <a:ext uri="{FF2B5EF4-FFF2-40B4-BE49-F238E27FC236}">
                <a16:creationId xmlns:a16="http://schemas.microsoft.com/office/drawing/2014/main" id="{C56A7253-2EC4-E044-903D-D270E9884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364" y="380832"/>
            <a:ext cx="2348581" cy="277511"/>
          </a:xfrm>
          <a:prstGeom prst="rect">
            <a:avLst/>
          </a:prstGeom>
        </p:spPr>
      </p:pic>
      <p:sp>
        <p:nvSpPr>
          <p:cNvPr id="75" name="Text Box 6">
            <a:extLst>
              <a:ext uri="{FF2B5EF4-FFF2-40B4-BE49-F238E27FC236}">
                <a16:creationId xmlns:a16="http://schemas.microsoft.com/office/drawing/2014/main" id="{41428880-CFDD-0444-8489-F8BD0FE89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364" y="4338303"/>
            <a:ext cx="815415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</a:rPr>
              <a:t>Co-production of knowledge for sustainable adaptation</a:t>
            </a:r>
            <a:endParaRPr 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endParaRPr 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</a:rPr>
              <a:t>Halvor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Dannevig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</a:rPr>
              <a:t>, Mari H.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</a:rPr>
              <a:t>Korsbrekke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</a:rPr>
              <a:t>, Grete K.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</a:rPr>
              <a:t>Hovelsrud</a:t>
            </a:r>
            <a:endParaRPr 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66" name="NORDLANDSFORSKNING">
            <a:extLst>
              <a:ext uri="{FF2B5EF4-FFF2-40B4-BE49-F238E27FC236}">
                <a16:creationId xmlns:a16="http://schemas.microsoft.com/office/drawing/2014/main" id="{5771C2DE-D8AA-0449-BAC7-5BAD293D60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4933" y="855274"/>
            <a:ext cx="2337150" cy="491776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8B0460A9-D9F7-544C-A1DB-FF5BF3F3BE9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0642" y="160013"/>
            <a:ext cx="2852057" cy="107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34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67A331-6CCF-F441-9150-74E129613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 </a:t>
            </a:r>
            <a:r>
              <a:rPr lang="nb-NO" dirty="0" err="1"/>
              <a:t>changing</a:t>
            </a:r>
            <a:r>
              <a:rPr lang="nb-NO" dirty="0"/>
              <a:t> </a:t>
            </a:r>
            <a:r>
              <a:rPr lang="nb-NO" dirty="0" err="1"/>
              <a:t>role</a:t>
            </a:r>
            <a:r>
              <a:rPr lang="nb-NO" dirty="0"/>
              <a:t> for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researcher</a:t>
            </a:r>
            <a:r>
              <a:rPr lang="nb-NO" dirty="0"/>
              <a:t>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BC848E-8534-4F4D-BCD2-8DACEAA2D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194" y="2192358"/>
            <a:ext cx="8191621" cy="4440454"/>
          </a:xfrm>
        </p:spPr>
        <p:txBody>
          <a:bodyPr/>
          <a:lstStyle/>
          <a:p>
            <a:r>
              <a:rPr lang="nb-NO" dirty="0"/>
              <a:t>From </a:t>
            </a:r>
            <a:r>
              <a:rPr lang="nb-NO" dirty="0" err="1"/>
              <a:t>facilitator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processes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co-</a:t>
            </a:r>
            <a:r>
              <a:rPr lang="nb-NO" dirty="0" err="1"/>
              <a:t>production</a:t>
            </a:r>
            <a:r>
              <a:rPr lang="nb-NO" dirty="0"/>
              <a:t> to «</a:t>
            </a:r>
            <a:r>
              <a:rPr lang="nb-NO" dirty="0" err="1"/>
              <a:t>informed</a:t>
            </a:r>
            <a:r>
              <a:rPr lang="nb-NO" dirty="0"/>
              <a:t> agitator»?</a:t>
            </a:r>
          </a:p>
          <a:p>
            <a:r>
              <a:rPr lang="nb-NO" dirty="0"/>
              <a:t>Has </a:t>
            </a:r>
            <a:r>
              <a:rPr lang="nb-NO" dirty="0" err="1"/>
              <a:t>the</a:t>
            </a:r>
            <a:r>
              <a:rPr lang="nb-NO" dirty="0"/>
              <a:t> SDG agenda led to more </a:t>
            </a:r>
            <a:r>
              <a:rPr lang="nb-NO" dirty="0" err="1"/>
              <a:t>internventionist</a:t>
            </a:r>
            <a:r>
              <a:rPr lang="nb-NO" dirty="0"/>
              <a:t> </a:t>
            </a:r>
            <a:r>
              <a:rPr lang="nb-NO" dirty="0" err="1"/>
              <a:t>approaches</a:t>
            </a:r>
            <a:r>
              <a:rPr lang="nb-NO" dirty="0"/>
              <a:t>?</a:t>
            </a:r>
          </a:p>
          <a:p>
            <a:r>
              <a:rPr lang="nb-NO" dirty="0" err="1"/>
              <a:t>Many</a:t>
            </a:r>
            <a:r>
              <a:rPr lang="nb-NO" dirty="0"/>
              <a:t> </a:t>
            </a:r>
            <a:r>
              <a:rPr lang="nb-NO" dirty="0" err="1"/>
              <a:t>examples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interventionist</a:t>
            </a:r>
            <a:r>
              <a:rPr lang="nb-NO" dirty="0"/>
              <a:t> </a:t>
            </a:r>
            <a:r>
              <a:rPr lang="nb-NO" dirty="0" err="1"/>
              <a:t>approaches</a:t>
            </a:r>
            <a:r>
              <a:rPr lang="nb-NO" dirty="0"/>
              <a:t> to </a:t>
            </a:r>
            <a:r>
              <a:rPr lang="nb-NO" dirty="0" err="1"/>
              <a:t>adaptation</a:t>
            </a:r>
            <a:r>
              <a:rPr lang="nb-NO" dirty="0"/>
              <a:t>, </a:t>
            </a:r>
            <a:r>
              <a:rPr lang="nb-NO" dirty="0" err="1"/>
              <a:t>incl</a:t>
            </a:r>
            <a:r>
              <a:rPr lang="nb-NO" dirty="0"/>
              <a:t> co-</a:t>
            </a:r>
            <a:r>
              <a:rPr lang="nb-NO" dirty="0" err="1"/>
              <a:t>production</a:t>
            </a:r>
            <a:endParaRPr lang="nb-NO" dirty="0"/>
          </a:p>
          <a:p>
            <a:r>
              <a:rPr lang="nb-NO" dirty="0"/>
              <a:t>Our </a:t>
            </a:r>
            <a:r>
              <a:rPr lang="nb-NO" dirty="0" err="1"/>
              <a:t>review</a:t>
            </a:r>
            <a:r>
              <a:rPr lang="nb-NO" dirty="0"/>
              <a:t> </a:t>
            </a:r>
            <a:r>
              <a:rPr lang="nb-NO" dirty="0" err="1"/>
              <a:t>does</a:t>
            </a:r>
            <a:r>
              <a:rPr lang="nb-NO" dirty="0"/>
              <a:t> not </a:t>
            </a:r>
            <a:r>
              <a:rPr lang="nb-NO" dirty="0" err="1"/>
              <a:t>indicate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SDG agenda is </a:t>
            </a:r>
            <a:r>
              <a:rPr lang="nb-NO" dirty="0" err="1"/>
              <a:t>increasing</a:t>
            </a:r>
            <a:r>
              <a:rPr lang="nb-NO" dirty="0"/>
              <a:t> an </a:t>
            </a:r>
            <a:r>
              <a:rPr lang="nb-NO" dirty="0" err="1"/>
              <a:t>interventionist</a:t>
            </a:r>
            <a:r>
              <a:rPr lang="nb-NO" dirty="0"/>
              <a:t> </a:t>
            </a:r>
            <a:r>
              <a:rPr lang="nb-NO" dirty="0" err="1"/>
              <a:t>approach</a:t>
            </a:r>
            <a:r>
              <a:rPr lang="nb-NO" dirty="0"/>
              <a:t>.</a:t>
            </a:r>
          </a:p>
          <a:p>
            <a:pPr marL="12217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149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8BDC89-F8AC-D348-A4F6-D60B07AB0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Conclusion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7B8DD95-EEE3-744E-BDF9-094A5F9AC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Transition</a:t>
            </a:r>
            <a:r>
              <a:rPr lang="nb-NO" dirty="0"/>
              <a:t> to </a:t>
            </a:r>
            <a:r>
              <a:rPr lang="nb-NO" dirty="0" err="1"/>
              <a:t>sustainable</a:t>
            </a:r>
            <a:r>
              <a:rPr lang="nb-NO" dirty="0"/>
              <a:t> </a:t>
            </a:r>
            <a:r>
              <a:rPr lang="nb-NO" dirty="0" err="1"/>
              <a:t>adaptation</a:t>
            </a:r>
            <a:r>
              <a:rPr lang="nb-NO" dirty="0"/>
              <a:t> </a:t>
            </a:r>
            <a:r>
              <a:rPr lang="nb-NO" dirty="0" err="1"/>
              <a:t>requires</a:t>
            </a:r>
            <a:r>
              <a:rPr lang="nb-NO" dirty="0"/>
              <a:t> an transformative </a:t>
            </a:r>
            <a:r>
              <a:rPr lang="nb-NO" dirty="0" err="1"/>
              <a:t>research</a:t>
            </a:r>
            <a:r>
              <a:rPr lang="nb-NO" dirty="0"/>
              <a:t> agenda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include</a:t>
            </a:r>
            <a:r>
              <a:rPr lang="nb-NO" dirty="0"/>
              <a:t> </a:t>
            </a:r>
            <a:r>
              <a:rPr lang="nb-NO" dirty="0" err="1"/>
              <a:t>interventionist</a:t>
            </a:r>
            <a:r>
              <a:rPr lang="nb-NO" dirty="0"/>
              <a:t> </a:t>
            </a:r>
            <a:r>
              <a:rPr lang="nb-NO" dirty="0" err="1"/>
              <a:t>approaches</a:t>
            </a:r>
            <a:r>
              <a:rPr lang="nb-NO" dirty="0"/>
              <a:t>.</a:t>
            </a:r>
          </a:p>
          <a:p>
            <a:pPr lvl="1"/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SDG agenda is not </a:t>
            </a:r>
            <a:r>
              <a:rPr lang="nb-NO" dirty="0" err="1"/>
              <a:t>contributing</a:t>
            </a:r>
            <a:r>
              <a:rPr lang="nb-NO" dirty="0"/>
              <a:t> to </a:t>
            </a:r>
            <a:r>
              <a:rPr lang="nb-NO" dirty="0" err="1"/>
              <a:t>scholarship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this</a:t>
            </a:r>
            <a:endParaRPr lang="nb-NO" dirty="0"/>
          </a:p>
          <a:p>
            <a:r>
              <a:rPr lang="nb-NO" dirty="0"/>
              <a:t>Limited </a:t>
            </a:r>
            <a:r>
              <a:rPr lang="nb-NO" dirty="0" err="1"/>
              <a:t>research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reflects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role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co-</a:t>
            </a:r>
            <a:r>
              <a:rPr lang="nb-NO" dirty="0" err="1"/>
              <a:t>production</a:t>
            </a:r>
            <a:r>
              <a:rPr lang="nb-NO" dirty="0"/>
              <a:t> for </a:t>
            </a:r>
            <a:r>
              <a:rPr lang="nb-NO" dirty="0" err="1"/>
              <a:t>localizing</a:t>
            </a:r>
            <a:r>
              <a:rPr lang="nb-NO" dirty="0"/>
              <a:t> SDG </a:t>
            </a:r>
            <a:r>
              <a:rPr lang="nb-NO" dirty="0" err="1"/>
              <a:t>subtargets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adaptation</a:t>
            </a:r>
            <a:r>
              <a:rPr lang="nb-NO" dirty="0"/>
              <a:t> to </a:t>
            </a:r>
            <a:r>
              <a:rPr lang="nb-NO" dirty="0" err="1"/>
              <a:t>local</a:t>
            </a:r>
            <a:r>
              <a:rPr lang="nb-NO" dirty="0"/>
              <a:t> </a:t>
            </a:r>
            <a:r>
              <a:rPr lang="nb-NO" dirty="0" err="1"/>
              <a:t>context</a:t>
            </a:r>
            <a:r>
              <a:rPr lang="nb-NO" dirty="0"/>
              <a:t> </a:t>
            </a:r>
          </a:p>
          <a:p>
            <a:r>
              <a:rPr lang="nb-NO" dirty="0" err="1"/>
              <a:t>There</a:t>
            </a:r>
            <a:r>
              <a:rPr lang="nb-NO" dirty="0"/>
              <a:t> is a </a:t>
            </a:r>
            <a:r>
              <a:rPr lang="nb-NO" dirty="0" err="1"/>
              <a:t>lack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interest</a:t>
            </a:r>
            <a:r>
              <a:rPr lang="nb-NO" dirty="0"/>
              <a:t> in </a:t>
            </a:r>
            <a:r>
              <a:rPr lang="nb-NO" dirty="0" err="1"/>
              <a:t>how</a:t>
            </a:r>
            <a:r>
              <a:rPr lang="nb-NO" dirty="0"/>
              <a:t> trade-</a:t>
            </a:r>
            <a:r>
              <a:rPr lang="nb-NO" dirty="0" err="1"/>
              <a:t>offs</a:t>
            </a:r>
            <a:r>
              <a:rPr lang="nb-NO" dirty="0"/>
              <a:t> and </a:t>
            </a:r>
            <a:r>
              <a:rPr lang="nb-NO" dirty="0" err="1"/>
              <a:t>synergies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</a:t>
            </a:r>
            <a:r>
              <a:rPr lang="nb-NO" dirty="0" err="1"/>
              <a:t>adaptation</a:t>
            </a:r>
            <a:r>
              <a:rPr lang="nb-NO" dirty="0"/>
              <a:t> and </a:t>
            </a:r>
            <a:r>
              <a:rPr lang="nb-NO" dirty="0" err="1"/>
              <a:t>other</a:t>
            </a:r>
            <a:r>
              <a:rPr lang="nb-NO" dirty="0"/>
              <a:t> SDG-targets </a:t>
            </a:r>
            <a:r>
              <a:rPr lang="nb-NO" dirty="0" err="1"/>
              <a:t>should</a:t>
            </a:r>
            <a:r>
              <a:rPr lang="nb-NO" dirty="0"/>
              <a:t> be </a:t>
            </a:r>
            <a:r>
              <a:rPr lang="nb-NO" dirty="0" err="1"/>
              <a:t>handled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0623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D424BD2C-14CA-9D45-984C-92E48C2FC28C}"/>
              </a:ext>
            </a:extLst>
          </p:cNvPr>
          <p:cNvSpPr/>
          <p:nvPr/>
        </p:nvSpPr>
        <p:spPr>
          <a:xfrm>
            <a:off x="5267669" y="2600303"/>
            <a:ext cx="2151435" cy="1079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628"/>
            <a:endParaRPr lang="nb-NO" sz="1200" dirty="0">
              <a:hlinkClick r:id="rId2"/>
            </a:endParaRPr>
          </a:p>
          <a:p>
            <a:pPr marL="91628"/>
            <a:r>
              <a:rPr lang="nb-NO" sz="1200" dirty="0">
                <a:hlinkClick r:id="rId2"/>
              </a:rPr>
              <a:t>hda@vestforsk.no</a:t>
            </a:r>
            <a:endParaRPr lang="nb-NO" sz="1200" dirty="0"/>
          </a:p>
          <a:p>
            <a:pPr lvl="1"/>
            <a:endParaRPr lang="nb-NO" sz="1200" dirty="0"/>
          </a:p>
          <a:p>
            <a:pPr marL="202495" lvl="1"/>
            <a:r>
              <a:rPr lang="nb-NO" sz="1200" dirty="0"/>
              <a:t>     @</a:t>
            </a:r>
            <a:r>
              <a:rPr lang="nb-NO" sz="1200" dirty="0" err="1"/>
              <a:t>HalvorDannevig</a:t>
            </a:r>
            <a:endParaRPr lang="nb-NO" sz="1200" dirty="0"/>
          </a:p>
          <a:p>
            <a:pPr>
              <a:spcBef>
                <a:spcPts val="450"/>
              </a:spcBef>
              <a:buClr>
                <a:srgbClr val="E0FF00"/>
              </a:buClr>
              <a:buSzPts val="2000"/>
            </a:pPr>
            <a:endParaRPr lang="nn-NO" sz="1200" b="1" dirty="0">
              <a:solidFill>
                <a:srgbClr val="004D68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23D4B875-33D4-874C-8597-EE44F7FC7756}"/>
              </a:ext>
            </a:extLst>
          </p:cNvPr>
          <p:cNvSpPr txBox="1">
            <a:spLocks/>
          </p:cNvSpPr>
          <p:nvPr/>
        </p:nvSpPr>
        <p:spPr>
          <a:xfrm>
            <a:off x="4225160" y="2743200"/>
            <a:ext cx="3963839" cy="325755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2100" dirty="0"/>
          </a:p>
        </p:txBody>
      </p:sp>
      <p:pic>
        <p:nvPicPr>
          <p:cNvPr id="7" name="Picture 2" descr="Twitter Logo transparent PNG - StickPNG">
            <a:extLst>
              <a:ext uri="{FF2B5EF4-FFF2-40B4-BE49-F238E27FC236}">
                <a16:creationId xmlns:a16="http://schemas.microsoft.com/office/drawing/2014/main" id="{B78BB641-CEDC-7E44-9AC2-0F6D741B0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2752" y="3107221"/>
            <a:ext cx="386256" cy="38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89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9E2BAD-3A06-634D-B1F0-F5D757FBA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Why</a:t>
            </a:r>
            <a:r>
              <a:rPr lang="nb-NO" dirty="0"/>
              <a:t> is co-</a:t>
            </a:r>
            <a:r>
              <a:rPr lang="nb-NO" dirty="0" err="1"/>
              <a:t>production</a:t>
            </a:r>
            <a:r>
              <a:rPr lang="nb-NO" dirty="0"/>
              <a:t> </a:t>
            </a:r>
            <a:r>
              <a:rPr lang="nb-NO" dirty="0" err="1"/>
              <a:t>needed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sustainability</a:t>
            </a:r>
            <a:r>
              <a:rPr lang="nb-NO" dirty="0"/>
              <a:t> </a:t>
            </a:r>
            <a:r>
              <a:rPr lang="nb-NO" dirty="0" err="1"/>
              <a:t>sciences</a:t>
            </a:r>
            <a:r>
              <a:rPr lang="nb-NO" dirty="0"/>
              <a:t>?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3D8946B3-767D-5346-BEB7-AD2728ADF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2464" y="2600572"/>
            <a:ext cx="4291536" cy="321239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12579B0-7A77-BF4A-92A4-145C71E284A9}"/>
              </a:ext>
            </a:extLst>
          </p:cNvPr>
          <p:cNvSpPr txBox="1">
            <a:spLocks/>
          </p:cNvSpPr>
          <p:nvPr/>
        </p:nvSpPr>
        <p:spPr bwMode="auto">
          <a:xfrm>
            <a:off x="293993" y="2402662"/>
            <a:ext cx="444289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57168" indent="-134997" algn="l" rtl="0" eaLnBrk="1" fontAlgn="base" hangingPunct="1">
              <a:lnSpc>
                <a:spcPct val="130000"/>
              </a:lnSpc>
              <a:spcBef>
                <a:spcPts val="450"/>
              </a:spcBef>
              <a:spcAft>
                <a:spcPct val="0"/>
              </a:spcAft>
              <a:buClr>
                <a:srgbClr val="EE6C1E"/>
              </a:buClr>
              <a:buFont typeface="Wingdings 2" pitchFamily="18" charset="2"/>
              <a:buChar char=""/>
              <a:defRPr sz="1800" b="1" i="0">
                <a:solidFill>
                  <a:schemeClr val="tx1"/>
                </a:solidFill>
                <a:latin typeface="Merriweather Sans" pitchFamily="2" charset="77"/>
                <a:ea typeface="Source Sans Pro" panose="020B0503030403020204" pitchFamily="34" charset="0"/>
                <a:cs typeface="+mn-cs"/>
              </a:defRPr>
            </a:lvl1pPr>
            <a:lvl2pPr marL="404990" indent="-134997" algn="l" rtl="0" eaLnBrk="1" fontAlgn="base" hangingPunct="1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rgbClr val="62A7B8"/>
              </a:buClr>
              <a:buSzPct val="120000"/>
              <a:buFont typeface="System Font Regular"/>
              <a:buChar char="▸"/>
              <a:defRPr sz="1400" b="0" i="0">
                <a:solidFill>
                  <a:schemeClr val="tx1"/>
                </a:solidFill>
                <a:latin typeface="Merriweather" pitchFamily="2" charset="77"/>
              </a:defRPr>
            </a:lvl2pPr>
            <a:lvl3pPr marL="607485" indent="-134997" algn="l" rtl="0" eaLnBrk="1" fontAlgn="base" hangingPunct="1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rgbClr val="EE6C1E"/>
              </a:buClr>
              <a:buSzPct val="120000"/>
              <a:buFont typeface="System Font Regular"/>
              <a:buChar char="•"/>
              <a:defRPr sz="1400" b="0" i="0">
                <a:solidFill>
                  <a:schemeClr val="tx1"/>
                </a:solidFill>
                <a:latin typeface="Merriweather" pitchFamily="2" charset="77"/>
              </a:defRPr>
            </a:lvl3pPr>
            <a:lvl4pPr marL="809980" indent="-134997" algn="l" rtl="0" eaLnBrk="1" fontAlgn="base" hangingPunct="1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rgbClr val="62A7B8"/>
              </a:buClr>
              <a:buSzPct val="120000"/>
              <a:buFont typeface="System Font Regular"/>
              <a:buChar char="▸"/>
              <a:defRPr sz="1400" b="0" i="0">
                <a:solidFill>
                  <a:schemeClr val="tx1"/>
                </a:solidFill>
                <a:latin typeface="Merriweather" pitchFamily="2" charset="77"/>
              </a:defRPr>
            </a:lvl4pPr>
            <a:lvl5pPr marL="1012475" indent="-134997" algn="l" rtl="0" eaLnBrk="1" fontAlgn="base" hangingPunct="1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rgbClr val="EE6C1E"/>
              </a:buClr>
              <a:buSzPct val="120000"/>
              <a:buFont typeface="System Font Regular"/>
              <a:buChar char="•"/>
              <a:defRPr sz="1400" b="0" i="0">
                <a:solidFill>
                  <a:schemeClr val="tx1"/>
                </a:solidFill>
                <a:latin typeface="Merriweather" pitchFamily="2" charset="77"/>
              </a:defRPr>
            </a:lvl5pPr>
            <a:lvl6pPr marL="1885903" indent="-171446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050">
                <a:solidFill>
                  <a:schemeClr val="tx1"/>
                </a:solidFill>
                <a:latin typeface="+mn-lt"/>
              </a:defRPr>
            </a:lvl6pPr>
            <a:lvl7pPr marL="2228795" indent="-171446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050">
                <a:solidFill>
                  <a:schemeClr val="tx1"/>
                </a:solidFill>
                <a:latin typeface="+mn-lt"/>
              </a:defRPr>
            </a:lvl7pPr>
            <a:lvl8pPr marL="2571686" indent="-171446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050">
                <a:solidFill>
                  <a:schemeClr val="tx1"/>
                </a:solidFill>
                <a:latin typeface="+mn-lt"/>
              </a:defRPr>
            </a:lvl8pPr>
            <a:lvl9pPr marL="2914577" indent="-171446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050">
                <a:solidFill>
                  <a:schemeClr val="tx1"/>
                </a:solidFill>
                <a:latin typeface="+mn-lt"/>
              </a:defRPr>
            </a:lvl9pPr>
          </a:lstStyle>
          <a:p>
            <a:pPr marL="122171" indent="0">
              <a:buNone/>
            </a:pPr>
            <a:endParaRPr lang="en-US" sz="1600" kern="0" dirty="0"/>
          </a:p>
          <a:p>
            <a:r>
              <a:rPr lang="en-US" sz="1600" dirty="0"/>
              <a:t>Critique of the linear science to policy model (the positivist model of science advice) (Bush 1945).</a:t>
            </a:r>
            <a:endParaRPr lang="en-US" sz="1600" kern="0" dirty="0"/>
          </a:p>
          <a:p>
            <a:r>
              <a:rPr lang="en-US" sz="1600" kern="0" dirty="0"/>
              <a:t>Dealing with uncertainty requires value judgement. Stakeholder’s values as important as scientist (</a:t>
            </a:r>
            <a:r>
              <a:rPr lang="en-US" sz="1600" kern="0" dirty="0" err="1"/>
              <a:t>Funtowitz</a:t>
            </a:r>
            <a:r>
              <a:rPr lang="en-US" sz="1600" kern="0" dirty="0"/>
              <a:t> and </a:t>
            </a:r>
            <a:r>
              <a:rPr lang="en-US" sz="1600" kern="0" dirty="0" err="1"/>
              <a:t>Ravetz</a:t>
            </a:r>
            <a:r>
              <a:rPr lang="en-US" sz="1600" kern="0" dirty="0"/>
              <a:t> 1994).</a:t>
            </a:r>
            <a:endParaRPr lang="en-US" sz="1100" kern="0" dirty="0"/>
          </a:p>
          <a:p>
            <a:r>
              <a:rPr lang="en-US" sz="1600" dirty="0"/>
              <a:t>For knowledge to result in action it must be </a:t>
            </a:r>
            <a:r>
              <a:rPr lang="en-US" sz="1600" i="1" dirty="0"/>
              <a:t>credible, salient and legitimate (Cash et al. 2003).</a:t>
            </a:r>
          </a:p>
          <a:p>
            <a:endParaRPr lang="en-US" sz="1600" kern="0" dirty="0">
              <a:latin typeface="+mj-lt"/>
            </a:endParaRPr>
          </a:p>
          <a:p>
            <a:pPr marL="0" indent="0">
              <a:buFont typeface="Wingdings 2" pitchFamily="18" charset="2"/>
              <a:buNone/>
            </a:pPr>
            <a:endParaRPr lang="en-US" sz="1200" kern="0" dirty="0">
              <a:latin typeface="Verdana" charset="0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77EA423-FDA7-934E-8C21-29D91DBEF019}"/>
              </a:ext>
            </a:extLst>
          </p:cNvPr>
          <p:cNvSpPr txBox="1"/>
          <p:nvPr/>
        </p:nvSpPr>
        <p:spPr>
          <a:xfrm>
            <a:off x="5600700" y="5927271"/>
            <a:ext cx="340798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nb-NO" sz="1200" b="0" i="0" baseline="0" dirty="0">
                <a:latin typeface="Merriweather" pitchFamily="2" charset="77"/>
              </a:rPr>
              <a:t>The UN 2030 </a:t>
            </a:r>
            <a:r>
              <a:rPr lang="nb-NO" sz="1200" b="0" i="0" baseline="0" dirty="0" err="1">
                <a:latin typeface="Merriweather" pitchFamily="2" charset="77"/>
              </a:rPr>
              <a:t>Sustainable</a:t>
            </a:r>
            <a:r>
              <a:rPr lang="nb-NO" sz="1200" b="0" i="0" baseline="0" dirty="0">
                <a:latin typeface="Merriweather" pitchFamily="2" charset="77"/>
              </a:rPr>
              <a:t> Development Goals</a:t>
            </a:r>
          </a:p>
        </p:txBody>
      </p:sp>
    </p:spTree>
    <p:extLst>
      <p:ext uri="{BB962C8B-B14F-4D97-AF65-F5344CB8AC3E}">
        <p14:creationId xmlns:p14="http://schemas.microsoft.com/office/powerpoint/2010/main" val="42848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2D009E-391F-AA4B-84C7-DE8C884B4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Approaches</a:t>
            </a:r>
            <a:r>
              <a:rPr lang="nb-NO" dirty="0"/>
              <a:t> to </a:t>
            </a:r>
            <a:r>
              <a:rPr lang="nb-NO" dirty="0" err="1"/>
              <a:t>production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 </a:t>
            </a:r>
            <a:r>
              <a:rPr lang="nb-NO" dirty="0" err="1"/>
              <a:t>usable</a:t>
            </a:r>
            <a:r>
              <a:rPr lang="nb-NO" dirty="0"/>
              <a:t> </a:t>
            </a:r>
            <a:r>
              <a:rPr lang="nb-NO" dirty="0" err="1"/>
              <a:t>knowledge</a:t>
            </a:r>
            <a:r>
              <a:rPr lang="nb-NO" dirty="0"/>
              <a:t> for </a:t>
            </a:r>
            <a:r>
              <a:rPr lang="nb-NO" dirty="0" err="1"/>
              <a:t>transition</a:t>
            </a:r>
            <a:r>
              <a:rPr lang="nb-NO" dirty="0"/>
              <a:t> to </a:t>
            </a:r>
            <a:r>
              <a:rPr lang="nb-NO" dirty="0" err="1"/>
              <a:t>sustainability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65F12CB-551E-9049-AD85-8E30E9F7C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 Mode 1 </a:t>
            </a:r>
            <a:r>
              <a:rPr lang="nb-NO" dirty="0" err="1"/>
              <a:t>vs</a:t>
            </a:r>
            <a:r>
              <a:rPr lang="nb-NO" dirty="0"/>
              <a:t> Mode 2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knowledge</a:t>
            </a:r>
            <a:r>
              <a:rPr lang="nb-NO" dirty="0"/>
              <a:t> </a:t>
            </a:r>
            <a:r>
              <a:rPr lang="nb-NO" dirty="0" err="1"/>
              <a:t>production</a:t>
            </a:r>
            <a:r>
              <a:rPr lang="nb-NO" dirty="0"/>
              <a:t> (Gibbons)</a:t>
            </a:r>
          </a:p>
          <a:p>
            <a:r>
              <a:rPr lang="nb-NO" dirty="0"/>
              <a:t>Post-normal science (</a:t>
            </a:r>
            <a:r>
              <a:rPr lang="nb-NO" dirty="0" err="1"/>
              <a:t>Funtovitz</a:t>
            </a:r>
            <a:r>
              <a:rPr lang="nb-NO" dirty="0"/>
              <a:t> and </a:t>
            </a:r>
            <a:r>
              <a:rPr lang="nb-NO" dirty="0" err="1"/>
              <a:t>Ravetz</a:t>
            </a:r>
            <a:r>
              <a:rPr lang="nb-NO" dirty="0"/>
              <a:t>)</a:t>
            </a:r>
          </a:p>
          <a:p>
            <a:r>
              <a:rPr lang="nb-NO" dirty="0" err="1"/>
              <a:t>Boundary</a:t>
            </a:r>
            <a:r>
              <a:rPr lang="nb-NO" dirty="0"/>
              <a:t> </a:t>
            </a:r>
            <a:r>
              <a:rPr lang="nb-NO" dirty="0" err="1"/>
              <a:t>work</a:t>
            </a:r>
            <a:r>
              <a:rPr lang="nb-NO" dirty="0"/>
              <a:t> (Cash, Clark, </a:t>
            </a:r>
          </a:p>
          <a:p>
            <a:r>
              <a:rPr lang="nb-NO" dirty="0"/>
              <a:t>Co-</a:t>
            </a:r>
            <a:r>
              <a:rPr lang="nb-NO" dirty="0" err="1"/>
              <a:t>production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knowledge</a:t>
            </a:r>
            <a:endParaRPr lang="nb-NO" dirty="0"/>
          </a:p>
          <a:p>
            <a:pPr lvl="1"/>
            <a:r>
              <a:rPr lang="nb-NO" dirty="0" err="1"/>
              <a:t>Descriptive</a:t>
            </a:r>
            <a:r>
              <a:rPr lang="nb-NO" dirty="0"/>
              <a:t> </a:t>
            </a:r>
            <a:r>
              <a:rPr lang="nb-NO" dirty="0" err="1"/>
              <a:t>approach</a:t>
            </a:r>
            <a:r>
              <a:rPr lang="nb-NO" dirty="0"/>
              <a:t> (</a:t>
            </a:r>
            <a:r>
              <a:rPr lang="nb-NO" dirty="0" err="1"/>
              <a:t>Jasanoff</a:t>
            </a:r>
            <a:r>
              <a:rPr lang="nb-NO" dirty="0"/>
              <a:t> 2010)</a:t>
            </a:r>
          </a:p>
          <a:p>
            <a:pPr marL="269993" lvl="1" indent="0">
              <a:buNone/>
            </a:pPr>
            <a:r>
              <a:rPr lang="nb-NO" dirty="0" err="1"/>
              <a:t>Vs</a:t>
            </a:r>
            <a:endParaRPr lang="nb-NO" dirty="0"/>
          </a:p>
          <a:p>
            <a:pPr lvl="1"/>
            <a:r>
              <a:rPr lang="nb-NO" dirty="0"/>
              <a:t>Normative </a:t>
            </a:r>
            <a:r>
              <a:rPr lang="nb-NO" dirty="0" err="1"/>
              <a:t>approach</a:t>
            </a:r>
            <a:r>
              <a:rPr lang="nb-NO" dirty="0"/>
              <a:t> (i. e. Dilling and </a:t>
            </a:r>
            <a:r>
              <a:rPr lang="nb-NO" dirty="0" err="1"/>
              <a:t>Lemos</a:t>
            </a:r>
            <a:r>
              <a:rPr lang="nb-NO" dirty="0"/>
              <a:t> 2011)</a:t>
            </a:r>
          </a:p>
          <a:p>
            <a:r>
              <a:rPr lang="nb-NO" dirty="0" err="1"/>
              <a:t>Interventionist</a:t>
            </a:r>
            <a:r>
              <a:rPr lang="nb-NO" dirty="0"/>
              <a:t> </a:t>
            </a:r>
            <a:r>
              <a:rPr lang="nb-NO" dirty="0" err="1"/>
              <a:t>research</a:t>
            </a:r>
            <a:r>
              <a:rPr lang="nb-NO" dirty="0"/>
              <a:t> and </a:t>
            </a:r>
            <a:r>
              <a:rPr lang="nb-NO" dirty="0" err="1"/>
              <a:t>participatory</a:t>
            </a:r>
            <a:r>
              <a:rPr lang="nb-NO" dirty="0"/>
              <a:t> action </a:t>
            </a:r>
            <a:r>
              <a:rPr lang="nb-NO" dirty="0" err="1"/>
              <a:t>research</a:t>
            </a:r>
            <a:r>
              <a:rPr lang="nb-NO" dirty="0"/>
              <a:t>	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2104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FE78C9-8E3A-0E4C-AB91-6AF24F5A4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Purpose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paper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ACE68F-34FA-2140-AE64-42D29CC05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Limited </a:t>
            </a:r>
            <a:r>
              <a:rPr lang="nb-NO" dirty="0" err="1"/>
              <a:t>research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importance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co-</a:t>
            </a:r>
            <a:r>
              <a:rPr lang="nb-NO" dirty="0" err="1"/>
              <a:t>production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knowledge</a:t>
            </a:r>
            <a:r>
              <a:rPr lang="nb-NO" dirty="0"/>
              <a:t> for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SDGs</a:t>
            </a:r>
            <a:r>
              <a:rPr lang="nb-NO" dirty="0"/>
              <a:t> – </a:t>
            </a:r>
            <a:r>
              <a:rPr lang="nb-NO" dirty="0" err="1"/>
              <a:t>incl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«</a:t>
            </a:r>
            <a:r>
              <a:rPr lang="nb-NO" dirty="0" err="1"/>
              <a:t>adaptation</a:t>
            </a:r>
            <a:r>
              <a:rPr lang="nb-NO" dirty="0"/>
              <a:t> to </a:t>
            </a:r>
            <a:r>
              <a:rPr lang="nb-NO" dirty="0" err="1"/>
              <a:t>climate</a:t>
            </a:r>
            <a:r>
              <a:rPr lang="nb-NO" dirty="0"/>
              <a:t> </a:t>
            </a:r>
            <a:r>
              <a:rPr lang="nb-NO" dirty="0" err="1"/>
              <a:t>change</a:t>
            </a:r>
            <a:r>
              <a:rPr lang="nb-NO" dirty="0"/>
              <a:t> sub-targets»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SDGs</a:t>
            </a:r>
            <a:endParaRPr lang="nb-NO" dirty="0"/>
          </a:p>
          <a:p>
            <a:r>
              <a:rPr lang="en-US" dirty="0"/>
              <a:t>Does the SDG agenda  promote participatory approaches and co-production of knowledge for adaptation?</a:t>
            </a:r>
          </a:p>
          <a:p>
            <a:r>
              <a:rPr lang="en-US" dirty="0"/>
              <a:t> How processes of co-production reveal potentials for levelling of power asymmetries</a:t>
            </a:r>
            <a:r>
              <a:rPr lang="nb-NO" dirty="0"/>
              <a:t>?</a:t>
            </a:r>
          </a:p>
          <a:p>
            <a:r>
              <a:rPr lang="nb-NO" dirty="0" err="1"/>
              <a:t>Does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SDG agenda </a:t>
            </a:r>
            <a:r>
              <a:rPr lang="nb-NO" dirty="0" err="1"/>
              <a:t>calls</a:t>
            </a:r>
            <a:r>
              <a:rPr lang="nb-NO" dirty="0"/>
              <a:t> for a more </a:t>
            </a:r>
            <a:r>
              <a:rPr lang="nb-NO" dirty="0" err="1"/>
              <a:t>activistic</a:t>
            </a:r>
            <a:r>
              <a:rPr lang="nb-NO" dirty="0"/>
              <a:t> </a:t>
            </a:r>
            <a:r>
              <a:rPr lang="nb-NO" dirty="0" err="1"/>
              <a:t>role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researchers</a:t>
            </a:r>
            <a:r>
              <a:rPr lang="nb-NO" dirty="0"/>
              <a:t>? </a:t>
            </a:r>
          </a:p>
          <a:p>
            <a:pPr marL="122171" indent="0">
              <a:buNone/>
            </a:pPr>
            <a:r>
              <a:rPr lang="en-US" i="1" dirty="0"/>
              <a:t>”scientists need to engage in informed agitation  to realize a transition to sustainability” </a:t>
            </a:r>
            <a:r>
              <a:rPr lang="nb-NO" dirty="0" err="1"/>
              <a:t>Amartaya</a:t>
            </a:r>
            <a:r>
              <a:rPr lang="nb-NO" dirty="0"/>
              <a:t> Sen, 2013.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813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DF108B-EC83-CD4F-A6D9-B284C7DE7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Systematic</a:t>
            </a:r>
            <a:r>
              <a:rPr lang="nb-NO" dirty="0"/>
              <a:t> </a:t>
            </a:r>
            <a:r>
              <a:rPr lang="nb-NO" dirty="0" err="1"/>
              <a:t>review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2DEF884-9CC3-244C-86FC-E1985E018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 48 journal </a:t>
            </a:r>
            <a:r>
              <a:rPr lang="nb-NO" dirty="0" err="1"/>
              <a:t>articles</a:t>
            </a:r>
            <a:r>
              <a:rPr lang="nb-NO" dirty="0"/>
              <a:t> and book </a:t>
            </a:r>
            <a:r>
              <a:rPr lang="nb-NO" dirty="0" err="1"/>
              <a:t>chapterd</a:t>
            </a:r>
            <a:r>
              <a:rPr lang="nb-NO" dirty="0"/>
              <a:t> </a:t>
            </a:r>
            <a:r>
              <a:rPr lang="nb-NO" dirty="0" err="1"/>
              <a:t>reviewed</a:t>
            </a:r>
            <a:endParaRPr lang="nb-NO" dirty="0"/>
          </a:p>
          <a:p>
            <a:r>
              <a:rPr lang="nb-NO" dirty="0"/>
              <a:t>18 from </a:t>
            </a:r>
            <a:r>
              <a:rPr lang="nb-NO" dirty="0" err="1"/>
              <a:t>Scopus</a:t>
            </a:r>
            <a:r>
              <a:rPr lang="nb-NO" dirty="0"/>
              <a:t> and Web </a:t>
            </a:r>
            <a:r>
              <a:rPr lang="nb-NO" dirty="0" err="1"/>
              <a:t>of</a:t>
            </a:r>
            <a:r>
              <a:rPr lang="nb-NO" dirty="0"/>
              <a:t> Science </a:t>
            </a:r>
          </a:p>
          <a:p>
            <a:pPr lvl="1"/>
            <a:r>
              <a:rPr lang="nb-NO" dirty="0" err="1"/>
              <a:t>Only</a:t>
            </a:r>
            <a:r>
              <a:rPr lang="nb-NO" dirty="0"/>
              <a:t> </a:t>
            </a:r>
            <a:r>
              <a:rPr lang="nb-NO" dirty="0" err="1"/>
              <a:t>two</a:t>
            </a:r>
            <a:r>
              <a:rPr lang="nb-NO" dirty="0"/>
              <a:t> </a:t>
            </a:r>
            <a:r>
              <a:rPr lang="nb-NO" dirty="0" err="1"/>
              <a:t>papers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search</a:t>
            </a:r>
            <a:r>
              <a:rPr lang="nb-NO" dirty="0"/>
              <a:t> </a:t>
            </a:r>
            <a:r>
              <a:rPr lang="nb-NO" dirty="0" err="1"/>
              <a:t>string</a:t>
            </a:r>
            <a:r>
              <a:rPr lang="nb-NO" dirty="0"/>
              <a:t> «Adaptation» «co-</a:t>
            </a:r>
            <a:r>
              <a:rPr lang="nb-NO" dirty="0" err="1"/>
              <a:t>production</a:t>
            </a:r>
            <a:r>
              <a:rPr lang="nb-NO" dirty="0"/>
              <a:t>» »SDG»</a:t>
            </a:r>
          </a:p>
          <a:p>
            <a:pPr lvl="1"/>
            <a:r>
              <a:rPr lang="nb-NO" dirty="0"/>
              <a:t>16 </a:t>
            </a:r>
            <a:r>
              <a:rPr lang="nb-NO" dirty="0" err="1"/>
              <a:t>on</a:t>
            </a:r>
            <a:r>
              <a:rPr lang="nb-NO" dirty="0"/>
              <a:t> «Adaptation» «co-</a:t>
            </a:r>
            <a:r>
              <a:rPr lang="nb-NO" dirty="0" err="1"/>
              <a:t>production</a:t>
            </a:r>
            <a:r>
              <a:rPr lang="nb-NO" dirty="0"/>
              <a:t>» »</a:t>
            </a:r>
            <a:r>
              <a:rPr lang="nb-NO" dirty="0" err="1"/>
              <a:t>sustainab</a:t>
            </a:r>
            <a:r>
              <a:rPr lang="nb-NO" dirty="0"/>
              <a:t>»</a:t>
            </a:r>
          </a:p>
          <a:p>
            <a:r>
              <a:rPr lang="nb-NO" dirty="0"/>
              <a:t>25 from Google </a:t>
            </a:r>
            <a:r>
              <a:rPr lang="nb-NO" dirty="0" err="1"/>
              <a:t>Scholar</a:t>
            </a:r>
            <a:r>
              <a:rPr lang="nb-NO" dirty="0"/>
              <a:t> </a:t>
            </a:r>
          </a:p>
          <a:p>
            <a:pPr lvl="1"/>
            <a:r>
              <a:rPr lang="nb-NO" dirty="0"/>
              <a:t>«Adaptation» «co-</a:t>
            </a:r>
            <a:r>
              <a:rPr lang="nb-NO" dirty="0" err="1"/>
              <a:t>production</a:t>
            </a:r>
            <a:r>
              <a:rPr lang="nb-NO" dirty="0"/>
              <a:t>» »SDG»</a:t>
            </a:r>
          </a:p>
          <a:p>
            <a:r>
              <a:rPr lang="nb-NO" dirty="0" err="1"/>
              <a:t>Coded</a:t>
            </a:r>
            <a:r>
              <a:rPr lang="nb-NO" dirty="0"/>
              <a:t> in an </a:t>
            </a:r>
            <a:r>
              <a:rPr lang="nb-NO" dirty="0" err="1"/>
              <a:t>excel</a:t>
            </a:r>
            <a:r>
              <a:rPr lang="nb-NO" dirty="0"/>
              <a:t> </a:t>
            </a:r>
            <a:r>
              <a:rPr lang="nb-NO" dirty="0" err="1"/>
              <a:t>sheet</a:t>
            </a:r>
            <a:r>
              <a:rPr lang="nb-NO" dirty="0"/>
              <a:t> (</a:t>
            </a:r>
            <a:r>
              <a:rPr lang="nb-NO" b="0" dirty="0" err="1"/>
              <a:t>key</a:t>
            </a:r>
            <a:r>
              <a:rPr lang="nb-NO" b="0" dirty="0"/>
              <a:t> </a:t>
            </a:r>
            <a:r>
              <a:rPr lang="nb-NO" b="0" dirty="0" err="1"/>
              <a:t>words</a:t>
            </a:r>
            <a:r>
              <a:rPr lang="nb-NO" b="0" dirty="0"/>
              <a:t>, </a:t>
            </a:r>
            <a:r>
              <a:rPr lang="nb-NO" b="0" dirty="0" err="1"/>
              <a:t>field</a:t>
            </a:r>
            <a:r>
              <a:rPr lang="nb-NO" b="0" dirty="0"/>
              <a:t> </a:t>
            </a:r>
            <a:r>
              <a:rPr lang="nb-NO" b="0" dirty="0" err="1"/>
              <a:t>of</a:t>
            </a:r>
            <a:r>
              <a:rPr lang="nb-NO" b="0" dirty="0"/>
              <a:t> </a:t>
            </a:r>
            <a:r>
              <a:rPr lang="nb-NO" b="0" dirty="0" err="1"/>
              <a:t>study</a:t>
            </a:r>
            <a:r>
              <a:rPr lang="nb-NO" b="0" dirty="0"/>
              <a:t>, </a:t>
            </a:r>
            <a:r>
              <a:rPr lang="nb-NO" b="0" dirty="0" err="1"/>
              <a:t>methods</a:t>
            </a:r>
            <a:r>
              <a:rPr lang="nb-NO" b="0" dirty="0"/>
              <a:t>, </a:t>
            </a:r>
            <a:r>
              <a:rPr lang="nb-NO" b="0" dirty="0" err="1"/>
              <a:t>approach</a:t>
            </a:r>
            <a:r>
              <a:rPr lang="nb-NO" b="0" dirty="0"/>
              <a:t> to co-</a:t>
            </a:r>
            <a:r>
              <a:rPr lang="nb-NO" b="0" dirty="0" err="1"/>
              <a:t>production</a:t>
            </a:r>
            <a:r>
              <a:rPr lang="nb-NO" b="0" dirty="0"/>
              <a:t>, SDG </a:t>
            </a:r>
            <a:r>
              <a:rPr lang="nb-NO" b="0" dirty="0" err="1"/>
              <a:t>tradeoffs</a:t>
            </a:r>
            <a:r>
              <a:rPr lang="nb-NO" b="0" dirty="0"/>
              <a:t> and </a:t>
            </a:r>
            <a:r>
              <a:rPr lang="nb-NO" b="0" dirty="0" err="1"/>
              <a:t>synergies</a:t>
            </a:r>
            <a:r>
              <a:rPr lang="nb-NO" b="0" dirty="0"/>
              <a:t> (</a:t>
            </a:r>
            <a:r>
              <a:rPr lang="nb-NO" b="0" dirty="0" err="1"/>
              <a:t>maladaptation</a:t>
            </a:r>
            <a:r>
              <a:rPr lang="nb-NO" b="0" dirty="0"/>
              <a:t>), SDG </a:t>
            </a:r>
            <a:r>
              <a:rPr lang="nb-NO" b="0" dirty="0" err="1"/>
              <a:t>subtargets</a:t>
            </a:r>
            <a:r>
              <a:rPr lang="nb-NO" b="0" dirty="0"/>
              <a:t> </a:t>
            </a:r>
            <a:r>
              <a:rPr lang="nb-NO" b="0" dirty="0" err="1"/>
              <a:t>etc</a:t>
            </a:r>
            <a:r>
              <a:rPr lang="nb-NO" b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3032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kart, innendørs&#10;&#10;Automatisk generert beskrivelse">
            <a:extLst>
              <a:ext uri="{FF2B5EF4-FFF2-40B4-BE49-F238E27FC236}">
                <a16:creationId xmlns:a16="http://schemas.microsoft.com/office/drawing/2014/main" id="{948B8604-07C4-3B41-ABB9-C9F36160141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5" t="3639" r="16382"/>
          <a:stretch/>
        </p:blipFill>
        <p:spPr bwMode="auto">
          <a:xfrm>
            <a:off x="1989107" y="1233508"/>
            <a:ext cx="7610512" cy="6525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B48605-84F2-7F4E-97F7-BE793CE14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Relationships </a:t>
            </a:r>
            <a:r>
              <a:rPr lang="nb-NO" dirty="0" err="1"/>
              <a:t>between</a:t>
            </a:r>
            <a:r>
              <a:rPr lang="nb-NO" dirty="0"/>
              <a:t> </a:t>
            </a:r>
            <a:r>
              <a:rPr lang="nb-NO" dirty="0" err="1"/>
              <a:t>topics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corpus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3823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A7352F-D468-A349-B4A1-207581DD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SDG agenda, co-</a:t>
            </a:r>
            <a:r>
              <a:rPr lang="nb-NO" dirty="0" err="1"/>
              <a:t>production</a:t>
            </a:r>
            <a:r>
              <a:rPr lang="nb-NO" dirty="0"/>
              <a:t> and </a:t>
            </a:r>
            <a:r>
              <a:rPr lang="nb-NO" dirty="0" err="1"/>
              <a:t>adaptation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4D3F091-6BA2-6347-9B53-01E18CC2A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593" y="2493943"/>
            <a:ext cx="7770813" cy="4343400"/>
          </a:xfrm>
        </p:spPr>
        <p:txBody>
          <a:bodyPr/>
          <a:lstStyle/>
          <a:p>
            <a:r>
              <a:rPr lang="nb-NO" dirty="0"/>
              <a:t>Still a </a:t>
            </a:r>
            <a:r>
              <a:rPr lang="nb-NO" dirty="0" err="1"/>
              <a:t>limited</a:t>
            </a:r>
            <a:r>
              <a:rPr lang="nb-NO" dirty="0"/>
              <a:t> </a:t>
            </a:r>
            <a:r>
              <a:rPr lang="nb-NO" dirty="0" err="1"/>
              <a:t>field</a:t>
            </a:r>
            <a:r>
              <a:rPr lang="nb-NO" dirty="0"/>
              <a:t> – </a:t>
            </a:r>
            <a:r>
              <a:rPr lang="nb-NO" dirty="0" err="1"/>
              <a:t>few</a:t>
            </a:r>
            <a:r>
              <a:rPr lang="nb-NO" dirty="0"/>
              <a:t> </a:t>
            </a:r>
            <a:r>
              <a:rPr lang="nb-NO" dirty="0" err="1"/>
              <a:t>articles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discusses</a:t>
            </a:r>
            <a:r>
              <a:rPr lang="nb-NO" dirty="0"/>
              <a:t> co-</a:t>
            </a:r>
            <a:r>
              <a:rPr lang="nb-NO" dirty="0" err="1"/>
              <a:t>production</a:t>
            </a:r>
            <a:r>
              <a:rPr lang="nb-NO" dirty="0"/>
              <a:t> for </a:t>
            </a:r>
            <a:r>
              <a:rPr lang="nb-NO" dirty="0" err="1"/>
              <a:t>adaptation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context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SDGs</a:t>
            </a:r>
            <a:r>
              <a:rPr lang="nb-NO" dirty="0"/>
              <a:t> or </a:t>
            </a:r>
            <a:r>
              <a:rPr lang="nb-NO" dirty="0" err="1"/>
              <a:t>sustainability</a:t>
            </a:r>
            <a:endParaRPr lang="nb-NO" dirty="0"/>
          </a:p>
          <a:p>
            <a:r>
              <a:rPr lang="nb-NO" dirty="0"/>
              <a:t>All </a:t>
            </a:r>
            <a:r>
              <a:rPr lang="nb-NO" dirty="0" err="1"/>
              <a:t>studys</a:t>
            </a:r>
            <a:r>
              <a:rPr lang="nb-NO" dirty="0"/>
              <a:t> </a:t>
            </a:r>
            <a:r>
              <a:rPr lang="nb-NO" dirty="0" err="1"/>
              <a:t>applies</a:t>
            </a:r>
            <a:r>
              <a:rPr lang="nb-NO" dirty="0"/>
              <a:t> co-</a:t>
            </a:r>
            <a:r>
              <a:rPr lang="nb-NO" dirty="0" err="1"/>
              <a:t>production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normative </a:t>
            </a:r>
            <a:r>
              <a:rPr lang="nb-NO" dirty="0" err="1"/>
              <a:t>sense</a:t>
            </a:r>
            <a:endParaRPr lang="nb-NO" dirty="0"/>
          </a:p>
          <a:p>
            <a:r>
              <a:rPr lang="nb-NO" dirty="0"/>
              <a:t>Limited </a:t>
            </a:r>
            <a:r>
              <a:rPr lang="nb-NO" dirty="0" err="1"/>
              <a:t>reflections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importance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SDG agenda for co-</a:t>
            </a:r>
            <a:r>
              <a:rPr lang="nb-NO" dirty="0" err="1"/>
              <a:t>production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knowledge</a:t>
            </a:r>
            <a:r>
              <a:rPr lang="nb-NO" dirty="0"/>
              <a:t>.</a:t>
            </a:r>
          </a:p>
          <a:p>
            <a:r>
              <a:rPr lang="nb-NO" dirty="0" err="1"/>
              <a:t>Several</a:t>
            </a:r>
            <a:r>
              <a:rPr lang="nb-NO" dirty="0"/>
              <a:t> </a:t>
            </a:r>
            <a:r>
              <a:rPr lang="nb-NO" dirty="0" err="1"/>
              <a:t>approaches</a:t>
            </a:r>
            <a:r>
              <a:rPr lang="nb-NO" dirty="0"/>
              <a:t> to co-</a:t>
            </a:r>
            <a:r>
              <a:rPr lang="nb-NO" dirty="0" err="1"/>
              <a:t>production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knowledge</a:t>
            </a:r>
            <a:r>
              <a:rPr lang="nb-NO" dirty="0"/>
              <a:t> for </a:t>
            </a:r>
            <a:r>
              <a:rPr lang="nb-NO" dirty="0" err="1"/>
              <a:t>adaptation</a:t>
            </a:r>
            <a:r>
              <a:rPr lang="nb-NO" dirty="0"/>
              <a:t> </a:t>
            </a:r>
            <a:r>
              <a:rPr lang="nb-NO" dirty="0" err="1"/>
              <a:t>found</a:t>
            </a:r>
            <a:endParaRPr lang="nb-NO" dirty="0"/>
          </a:p>
          <a:p>
            <a:r>
              <a:rPr lang="nb-NO" dirty="0"/>
              <a:t>-&gt;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SDG agenda is not </a:t>
            </a:r>
            <a:r>
              <a:rPr lang="nb-NO" dirty="0" err="1"/>
              <a:t>having</a:t>
            </a:r>
            <a:r>
              <a:rPr lang="nb-NO" dirty="0"/>
              <a:t> an </a:t>
            </a:r>
            <a:r>
              <a:rPr lang="nb-NO" dirty="0" err="1"/>
              <a:t>impact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approach</a:t>
            </a:r>
            <a:r>
              <a:rPr lang="nb-NO" dirty="0"/>
              <a:t> and </a:t>
            </a:r>
            <a:r>
              <a:rPr lang="nb-NO" dirty="0" err="1"/>
              <a:t>methods</a:t>
            </a:r>
            <a:r>
              <a:rPr lang="nb-NO" dirty="0"/>
              <a:t> used </a:t>
            </a:r>
            <a:r>
              <a:rPr lang="nb-NO" b="0" dirty="0"/>
              <a:t>(</a:t>
            </a:r>
            <a:r>
              <a:rPr lang="nb-NO" b="0" dirty="0" err="1"/>
              <a:t>e.g</a:t>
            </a:r>
            <a:r>
              <a:rPr lang="nb-NO" b="0" dirty="0"/>
              <a:t> </a:t>
            </a:r>
            <a:r>
              <a:rPr lang="nb-NO" b="0" dirty="0" err="1"/>
              <a:t>solving</a:t>
            </a:r>
            <a:r>
              <a:rPr lang="nb-NO" b="0" dirty="0"/>
              <a:t> trade-</a:t>
            </a:r>
            <a:r>
              <a:rPr lang="nb-NO" b="0" dirty="0" err="1"/>
              <a:t>offs</a:t>
            </a:r>
            <a:r>
              <a:rPr lang="nb-NO" b="0" dirty="0"/>
              <a:t> or </a:t>
            </a:r>
            <a:r>
              <a:rPr lang="nb-NO" b="0" dirty="0" err="1"/>
              <a:t>utilizing</a:t>
            </a:r>
            <a:r>
              <a:rPr lang="nb-NO" b="0" dirty="0"/>
              <a:t> </a:t>
            </a:r>
            <a:r>
              <a:rPr lang="nb-NO" b="0" dirty="0" err="1"/>
              <a:t>benefits</a:t>
            </a:r>
            <a:r>
              <a:rPr lang="nb-NO" b="0" dirty="0"/>
              <a:t> </a:t>
            </a:r>
            <a:r>
              <a:rPr lang="nb-NO" b="0" dirty="0" err="1"/>
              <a:t>between</a:t>
            </a:r>
            <a:r>
              <a:rPr lang="nb-NO" b="0" dirty="0"/>
              <a:t> sub-targets; more </a:t>
            </a:r>
            <a:r>
              <a:rPr lang="nb-NO" b="0" dirty="0" err="1"/>
              <a:t>interventionist</a:t>
            </a:r>
            <a:r>
              <a:rPr lang="nb-NO" b="0" dirty="0"/>
              <a:t> </a:t>
            </a:r>
            <a:r>
              <a:rPr lang="nb-NO" b="0" dirty="0" err="1"/>
              <a:t>approaches</a:t>
            </a:r>
            <a:r>
              <a:rPr lang="nb-NO" b="0" dirty="0"/>
              <a:t>)</a:t>
            </a:r>
            <a:r>
              <a:rPr lang="nb-NO" dirty="0"/>
              <a:t>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180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81A341-7938-A544-B7AD-C5E56113C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Methods for co-</a:t>
            </a:r>
            <a:r>
              <a:rPr lang="nb-NO" dirty="0" err="1"/>
              <a:t>production</a:t>
            </a:r>
            <a:r>
              <a:rPr lang="nb-NO" dirty="0"/>
              <a:t> </a:t>
            </a:r>
            <a:r>
              <a:rPr lang="nb-NO" dirty="0" err="1"/>
              <a:t>identified</a:t>
            </a:r>
            <a:endParaRPr lang="nb-NO" dirty="0"/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4034BA9C-8FB4-4849-A0DF-1958A78641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115340"/>
              </p:ext>
            </p:extLst>
          </p:nvPr>
        </p:nvGraphicFramePr>
        <p:xfrm>
          <a:off x="326572" y="2073729"/>
          <a:ext cx="8654142" cy="4462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0960">
                  <a:extLst>
                    <a:ext uri="{9D8B030D-6E8A-4147-A177-3AD203B41FA5}">
                      <a16:colId xmlns:a16="http://schemas.microsoft.com/office/drawing/2014/main" val="1052994125"/>
                    </a:ext>
                  </a:extLst>
                </a:gridCol>
                <a:gridCol w="4399620">
                  <a:extLst>
                    <a:ext uri="{9D8B030D-6E8A-4147-A177-3AD203B41FA5}">
                      <a16:colId xmlns:a16="http://schemas.microsoft.com/office/drawing/2014/main" val="3448503822"/>
                    </a:ext>
                  </a:extLst>
                </a:gridCol>
                <a:gridCol w="1863562">
                  <a:extLst>
                    <a:ext uri="{9D8B030D-6E8A-4147-A177-3AD203B41FA5}">
                      <a16:colId xmlns:a16="http://schemas.microsoft.com/office/drawing/2014/main" val="1654721134"/>
                    </a:ext>
                  </a:extLst>
                </a:gridCol>
              </a:tblGrid>
              <a:tr h="7560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effectLst/>
                        </a:rPr>
                        <a:t>Method 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248" marR="48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effectLst/>
                        </a:rPr>
                        <a:t>Characteristics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248" marR="48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effectLst/>
                        </a:rPr>
                        <a:t>Number of publications 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in corpus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248" marR="48248" marT="0" marB="0"/>
                </a:tc>
                <a:extLst>
                  <a:ext uri="{0D108BD9-81ED-4DB2-BD59-A6C34878D82A}">
                    <a16:rowId xmlns:a16="http://schemas.microsoft.com/office/drawing/2014/main" val="1711137820"/>
                  </a:ext>
                </a:extLst>
              </a:tr>
              <a:tr h="2273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effectLst/>
                        </a:rPr>
                        <a:t>Labs 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248" marR="48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effectLst/>
                        </a:rPr>
                        <a:t>Testing solutions with stakeholders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248" marR="48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248" marR="48248" marT="0" marB="0"/>
                </a:tc>
                <a:extLst>
                  <a:ext uri="{0D108BD9-81ED-4DB2-BD59-A6C34878D82A}">
                    <a16:rowId xmlns:a16="http://schemas.microsoft.com/office/drawing/2014/main" val="3436555114"/>
                  </a:ext>
                </a:extLst>
              </a:tr>
              <a:tr h="7560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effectLst/>
                        </a:rPr>
                        <a:t>Workshops (stakeholder-, scenario-, participatory, -)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248" marR="48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effectLst/>
                        </a:rPr>
                        <a:t>Events that bring researchers and stakeholders together, employing various methods for facilitating collaboration and mutual learning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248" marR="48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248" marR="48248" marT="0" marB="0"/>
                </a:tc>
                <a:extLst>
                  <a:ext uri="{0D108BD9-81ED-4DB2-BD59-A6C34878D82A}">
                    <a16:rowId xmlns:a16="http://schemas.microsoft.com/office/drawing/2014/main" val="1349826337"/>
                  </a:ext>
                </a:extLst>
              </a:tr>
              <a:tr h="4916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effectLst/>
                        </a:rPr>
                        <a:t>Science-policy platform 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248" marR="48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effectLst/>
                        </a:rPr>
                        <a:t>Enduring meeting places for researchers and stakeholders, similarities with networks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248" marR="48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248" marR="48248" marT="0" marB="0"/>
                </a:tc>
                <a:extLst>
                  <a:ext uri="{0D108BD9-81ED-4DB2-BD59-A6C34878D82A}">
                    <a16:rowId xmlns:a16="http://schemas.microsoft.com/office/drawing/2014/main" val="45558756"/>
                  </a:ext>
                </a:extLst>
              </a:tr>
              <a:tr h="4916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effectLst/>
                        </a:rPr>
                        <a:t>Interdisciplinary Teams, task groups 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248" marR="48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248" marR="48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248" marR="48248" marT="0" marB="0"/>
                </a:tc>
                <a:extLst>
                  <a:ext uri="{0D108BD9-81ED-4DB2-BD59-A6C34878D82A}">
                    <a16:rowId xmlns:a16="http://schemas.microsoft.com/office/drawing/2014/main" val="696781450"/>
                  </a:ext>
                </a:extLst>
              </a:tr>
              <a:tr h="7560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effectLst/>
                        </a:rPr>
                        <a:t>Participatory action research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248" marR="48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effectLst/>
                        </a:rPr>
                        <a:t>Interventionist approach where researchers engage in development of new policy or solutions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248" marR="48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248" marR="48248" marT="0" marB="0"/>
                </a:tc>
                <a:extLst>
                  <a:ext uri="{0D108BD9-81ED-4DB2-BD59-A6C34878D82A}">
                    <a16:rowId xmlns:a16="http://schemas.microsoft.com/office/drawing/2014/main" val="513701725"/>
                  </a:ext>
                </a:extLst>
              </a:tr>
              <a:tr h="7560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effectLst/>
                        </a:rPr>
                        <a:t>Networks 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248" marR="48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effectLst/>
                        </a:rPr>
                        <a:t>Formalized collaborations between stakeholder organizations and research institutions for exchange of knowledge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248" marR="48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248" marR="48248" marT="0" marB="0"/>
                </a:tc>
                <a:extLst>
                  <a:ext uri="{0D108BD9-81ED-4DB2-BD59-A6C34878D82A}">
                    <a16:rowId xmlns:a16="http://schemas.microsoft.com/office/drawing/2014/main" val="3295210092"/>
                  </a:ext>
                </a:extLst>
              </a:tr>
              <a:tr h="2273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effectLst/>
                        </a:rPr>
                        <a:t>Incubators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248" marR="48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effectLst/>
                        </a:rPr>
                        <a:t>Similarities with labs (see above)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248" marR="48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248" marR="48248" marT="0" marB="0"/>
                </a:tc>
                <a:extLst>
                  <a:ext uri="{0D108BD9-81ED-4DB2-BD59-A6C34878D82A}">
                    <a16:rowId xmlns:a16="http://schemas.microsoft.com/office/drawing/2014/main" val="1670540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460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ABCA9C-69C5-3049-AC99-A1401567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Co-</a:t>
            </a:r>
            <a:r>
              <a:rPr lang="nb-NO" dirty="0" err="1"/>
              <a:t>production</a:t>
            </a:r>
            <a:r>
              <a:rPr lang="nb-NO" dirty="0"/>
              <a:t> and </a:t>
            </a:r>
            <a:r>
              <a:rPr lang="nb-NO" dirty="0" err="1"/>
              <a:t>power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911D25-E314-7C40-B22F-04E8762F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How </a:t>
            </a:r>
            <a:r>
              <a:rPr lang="nb-NO" dirty="0" err="1"/>
              <a:t>adaptation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level</a:t>
            </a:r>
            <a:r>
              <a:rPr lang="nb-NO" dirty="0"/>
              <a:t> </a:t>
            </a:r>
            <a:r>
              <a:rPr lang="nb-NO" dirty="0" err="1"/>
              <a:t>power</a:t>
            </a:r>
            <a:r>
              <a:rPr lang="nb-NO" dirty="0"/>
              <a:t> </a:t>
            </a:r>
            <a:r>
              <a:rPr lang="nb-NO" dirty="0" err="1"/>
              <a:t>assymetries</a:t>
            </a:r>
            <a:r>
              <a:rPr lang="nb-NO" dirty="0"/>
              <a:t> – and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role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participatory</a:t>
            </a:r>
            <a:r>
              <a:rPr lang="nb-NO" dirty="0"/>
              <a:t> </a:t>
            </a:r>
            <a:r>
              <a:rPr lang="nb-NO" dirty="0" err="1"/>
              <a:t>approaches</a:t>
            </a:r>
            <a:r>
              <a:rPr lang="nb-NO" dirty="0"/>
              <a:t> in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process</a:t>
            </a:r>
            <a:r>
              <a:rPr lang="nb-NO" dirty="0"/>
              <a:t>:</a:t>
            </a:r>
          </a:p>
          <a:p>
            <a:r>
              <a:rPr lang="nb-NO" dirty="0" err="1"/>
              <a:t>Scoones</a:t>
            </a:r>
            <a:r>
              <a:rPr lang="nb-NO" dirty="0"/>
              <a:t> et al 2020: Transformative </a:t>
            </a:r>
            <a:r>
              <a:rPr lang="nb-NO" dirty="0" err="1"/>
              <a:t>processes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adaptation</a:t>
            </a:r>
            <a:r>
              <a:rPr lang="nb-NO" dirty="0"/>
              <a:t> </a:t>
            </a:r>
            <a:r>
              <a:rPr lang="nb-NO" dirty="0" err="1"/>
              <a:t>including</a:t>
            </a:r>
            <a:r>
              <a:rPr lang="nb-NO" dirty="0"/>
              <a:t> co-</a:t>
            </a:r>
            <a:r>
              <a:rPr lang="nb-NO" dirty="0" err="1"/>
              <a:t>production</a:t>
            </a:r>
            <a:r>
              <a:rPr lang="nb-NO" dirty="0"/>
              <a:t> </a:t>
            </a:r>
            <a:r>
              <a:rPr lang="nb-NO" dirty="0" err="1"/>
              <a:t>illuminates</a:t>
            </a:r>
            <a:r>
              <a:rPr lang="nb-NO" dirty="0"/>
              <a:t> </a:t>
            </a:r>
            <a:r>
              <a:rPr lang="nb-NO" dirty="0" err="1"/>
              <a:t>power</a:t>
            </a:r>
            <a:r>
              <a:rPr lang="nb-NO" dirty="0"/>
              <a:t> </a:t>
            </a:r>
            <a:r>
              <a:rPr lang="nb-NO" dirty="0" err="1"/>
              <a:t>relations</a:t>
            </a:r>
            <a:r>
              <a:rPr lang="nb-NO" dirty="0"/>
              <a:t>.</a:t>
            </a:r>
          </a:p>
          <a:p>
            <a:r>
              <a:rPr lang="nb-NO" dirty="0"/>
              <a:t>Butler et al. 2015: Co-</a:t>
            </a:r>
            <a:r>
              <a:rPr lang="nb-NO" dirty="0" err="1"/>
              <a:t>production</a:t>
            </a:r>
            <a:r>
              <a:rPr lang="nb-NO" dirty="0"/>
              <a:t> for </a:t>
            </a:r>
            <a:r>
              <a:rPr lang="nb-NO" dirty="0" err="1"/>
              <a:t>adaptation</a:t>
            </a:r>
            <a:r>
              <a:rPr lang="nb-NO" dirty="0"/>
              <a:t> &amp; </a:t>
            </a:r>
            <a:r>
              <a:rPr lang="nb-NO" dirty="0" err="1"/>
              <a:t>povery</a:t>
            </a:r>
            <a:r>
              <a:rPr lang="nb-NO" dirty="0"/>
              <a:t> </a:t>
            </a:r>
            <a:r>
              <a:rPr lang="nb-NO" dirty="0" err="1"/>
              <a:t>alleviation</a:t>
            </a:r>
            <a:r>
              <a:rPr lang="nb-NO" dirty="0"/>
              <a:t> </a:t>
            </a:r>
            <a:r>
              <a:rPr lang="nb-NO" dirty="0" err="1"/>
              <a:t>through</a:t>
            </a:r>
            <a:r>
              <a:rPr lang="nb-NO" dirty="0"/>
              <a:t> a </a:t>
            </a:r>
            <a:r>
              <a:rPr lang="nb-NO" dirty="0" err="1"/>
              <a:t>participatory</a:t>
            </a:r>
            <a:r>
              <a:rPr lang="nb-NO" dirty="0"/>
              <a:t> </a:t>
            </a:r>
            <a:r>
              <a:rPr lang="nb-NO" dirty="0" err="1"/>
              <a:t>process</a:t>
            </a:r>
            <a:r>
              <a:rPr lang="nb-NO" dirty="0"/>
              <a:t> </a:t>
            </a:r>
            <a:r>
              <a:rPr lang="nb-NO" dirty="0" err="1"/>
              <a:t>designed</a:t>
            </a:r>
            <a:r>
              <a:rPr lang="nb-NO" dirty="0"/>
              <a:t> to </a:t>
            </a:r>
            <a:r>
              <a:rPr lang="nb-NO" dirty="0" err="1"/>
              <a:t>tackle</a:t>
            </a:r>
            <a:r>
              <a:rPr lang="nb-NO" dirty="0"/>
              <a:t> </a:t>
            </a:r>
            <a:r>
              <a:rPr lang="nb-NO" dirty="0" err="1"/>
              <a:t>assymetric</a:t>
            </a:r>
            <a:r>
              <a:rPr lang="nb-NO" dirty="0"/>
              <a:t> </a:t>
            </a:r>
            <a:r>
              <a:rPr lang="nb-NO" dirty="0" err="1"/>
              <a:t>social</a:t>
            </a:r>
            <a:r>
              <a:rPr lang="nb-NO" dirty="0"/>
              <a:t> </a:t>
            </a:r>
            <a:r>
              <a:rPr lang="nb-NO" dirty="0" err="1"/>
              <a:t>relations</a:t>
            </a:r>
            <a:endParaRPr lang="nb-NO" dirty="0"/>
          </a:p>
          <a:p>
            <a:pPr marL="122171" indent="0">
              <a:buNone/>
            </a:pPr>
            <a:r>
              <a:rPr lang="nb-NO" dirty="0"/>
              <a:t>= still a </a:t>
            </a:r>
            <a:r>
              <a:rPr lang="nb-NO" dirty="0" err="1"/>
              <a:t>limited</a:t>
            </a:r>
            <a:r>
              <a:rPr lang="nb-NO" dirty="0"/>
              <a:t> </a:t>
            </a:r>
            <a:r>
              <a:rPr lang="nb-NO" dirty="0" err="1"/>
              <a:t>field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enquiry</a:t>
            </a:r>
            <a:r>
              <a:rPr lang="nb-NO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3947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ORADAPT">
  <a:themeElements>
    <a:clrScheme name="Egendefin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D6C1E"/>
      </a:accent1>
      <a:accent2>
        <a:srgbClr val="2C545C"/>
      </a:accent2>
      <a:accent3>
        <a:srgbClr val="FFFFFF"/>
      </a:accent3>
      <a:accent4>
        <a:srgbClr val="000000"/>
      </a:accent4>
      <a:accent5>
        <a:srgbClr val="61A6B8"/>
      </a:accent5>
      <a:accent6>
        <a:srgbClr val="CFE0E6"/>
      </a:accent6>
      <a:hlink>
        <a:srgbClr val="61A6B8"/>
      </a:hlink>
      <a:folHlink>
        <a:srgbClr val="B2B2B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200" b="0" i="0" baseline="0" dirty="0" smtClean="0">
            <a:latin typeface="Merriweather" pitchFamily="2" charset="77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ORADAPT-mal-internasjonal-VESTLANDSFORSKING" id="{4A9521D7-C498-B843-A26C-7E6C60731EF3}" vid="{60634A0C-47D6-EF4D-9B81-EE0B77B6D57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NORADAPT</Template>
  <TotalTime>14021</TotalTime>
  <Words>744</Words>
  <Application>Microsoft Macintosh PowerPoint</Application>
  <PresentationFormat>Skjermfremvisning (4:3)</PresentationFormat>
  <Paragraphs>89</Paragraphs>
  <Slides>12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10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23" baseType="lpstr">
      <vt:lpstr>Arial</vt:lpstr>
      <vt:lpstr>Arial Narrow</vt:lpstr>
      <vt:lpstr>Calibri</vt:lpstr>
      <vt:lpstr>Georgia</vt:lpstr>
      <vt:lpstr>Merriweather</vt:lpstr>
      <vt:lpstr>Merriweather Sans</vt:lpstr>
      <vt:lpstr>Merriweather Sans ExtraBold</vt:lpstr>
      <vt:lpstr>System Font Regular</vt:lpstr>
      <vt:lpstr>Verdana</vt:lpstr>
      <vt:lpstr>Wingdings 2</vt:lpstr>
      <vt:lpstr>NORADAPT</vt:lpstr>
      <vt:lpstr>PowerPoint-presentasjon</vt:lpstr>
      <vt:lpstr>Why is co-production needed in the sustainability sciences?</vt:lpstr>
      <vt:lpstr>Approaches to production of  usable knowledge for transition to sustainability</vt:lpstr>
      <vt:lpstr>Purpose of the paper</vt:lpstr>
      <vt:lpstr>Systematic review</vt:lpstr>
      <vt:lpstr>Relationships between topics in the corpus </vt:lpstr>
      <vt:lpstr>The SDG agenda, co-production and adaptation</vt:lpstr>
      <vt:lpstr>Methods for co-production identified</vt:lpstr>
      <vt:lpstr>Co-production and power</vt:lpstr>
      <vt:lpstr>A changing role for the researcher?</vt:lpstr>
      <vt:lpstr>Conclusion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Halvor Dannevig</dc:creator>
  <cp:lastModifiedBy>Halvor Dannevig</cp:lastModifiedBy>
  <cp:revision>37</cp:revision>
  <dcterms:created xsi:type="dcterms:W3CDTF">2021-06-18T08:07:33Z</dcterms:created>
  <dcterms:modified xsi:type="dcterms:W3CDTF">2021-10-05T11:29:45Z</dcterms:modified>
</cp:coreProperties>
</file>