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notesMasterIdLst>
    <p:notesMasterId r:id="rId12"/>
  </p:notesMasterIdLst>
  <p:sldIdLst>
    <p:sldId id="256" r:id="rId2"/>
    <p:sldId id="928" r:id="rId3"/>
    <p:sldId id="929" r:id="rId4"/>
    <p:sldId id="809" r:id="rId5"/>
    <p:sldId id="784" r:id="rId6"/>
    <p:sldId id="920" r:id="rId7"/>
    <p:sldId id="908" r:id="rId8"/>
    <p:sldId id="917" r:id="rId9"/>
    <p:sldId id="919" r:id="rId10"/>
    <p:sldId id="930" r:id="rId11"/>
  </p:sldIdLst>
  <p:sldSz cx="9144000" cy="6858000" type="screen4x3"/>
  <p:notesSz cx="6858000" cy="9144000"/>
  <p:defaultTextStyle>
    <a:defPPr>
      <a:defRPr lang="en-GB"/>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C1E"/>
    <a:srgbClr val="004E57"/>
    <a:srgbClr val="E6EBEC"/>
    <a:srgbClr val="2D55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34"/>
    <p:restoredTop sz="92982" autoAdjust="0"/>
  </p:normalViewPr>
  <p:slideViewPr>
    <p:cSldViewPr snapToGrid="0" snapToObjects="1">
      <p:cViewPr varScale="1">
        <p:scale>
          <a:sx n="121" d="100"/>
          <a:sy n="121" d="100"/>
        </p:scale>
        <p:origin x="1128"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aa\Dropbox%20(Vestlandsforsking)\VF-felles\Aktive%20prosjekt\6516%20NORADAPT%20drift\Partnartilgang\Prosjekt\E-prosjektdatabase%20interne%20og%20eksterne%20020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65862616623712"/>
          <c:y val="4.6082949308755762E-2"/>
          <c:w val="0.84759885292199355"/>
          <c:h val="0.73972495373562175"/>
        </c:manualLayout>
      </c:layout>
      <c:barChart>
        <c:barDir val="col"/>
        <c:grouping val="stacked"/>
        <c:varyColors val="0"/>
        <c:ser>
          <c:idx val="0"/>
          <c:order val="0"/>
          <c:tx>
            <c:strRef>
              <c:f>'Samla omsetning'!$A$46</c:f>
              <c:strCache>
                <c:ptCount val="1"/>
                <c:pt idx="0">
                  <c:v>Noradapt center management</c:v>
                </c:pt>
              </c:strCache>
            </c:strRef>
          </c:tx>
          <c:spPr>
            <a:solidFill>
              <a:schemeClr val="accent1"/>
            </a:solidFill>
            <a:ln>
              <a:noFill/>
            </a:ln>
            <a:effectLst/>
          </c:spPr>
          <c:invertIfNegative val="0"/>
          <c:cat>
            <c:numRef>
              <c:f>'Samla omsetning'!$B$45:$F$45</c:f>
              <c:numCache>
                <c:formatCode>General</c:formatCode>
                <c:ptCount val="5"/>
                <c:pt idx="0">
                  <c:v>2019</c:v>
                </c:pt>
                <c:pt idx="1">
                  <c:v>2020</c:v>
                </c:pt>
                <c:pt idx="2">
                  <c:v>2021</c:v>
                </c:pt>
                <c:pt idx="3">
                  <c:v>2022</c:v>
                </c:pt>
                <c:pt idx="4">
                  <c:v>2023</c:v>
                </c:pt>
              </c:numCache>
            </c:numRef>
          </c:cat>
          <c:val>
            <c:numRef>
              <c:f>'Samla omsetning'!$B$46:$F$46</c:f>
              <c:numCache>
                <c:formatCode>_-* #\ ##0_-;\-* #\ ##0_-;_-* "-"??_-;_-@_-</c:formatCode>
                <c:ptCount val="5"/>
                <c:pt idx="0">
                  <c:v>250000</c:v>
                </c:pt>
                <c:pt idx="1">
                  <c:v>250000</c:v>
                </c:pt>
                <c:pt idx="2">
                  <c:v>250000</c:v>
                </c:pt>
                <c:pt idx="3">
                  <c:v>250000</c:v>
                </c:pt>
                <c:pt idx="4">
                  <c:v>250000</c:v>
                </c:pt>
              </c:numCache>
            </c:numRef>
          </c:val>
          <c:extLst>
            <c:ext xmlns:c16="http://schemas.microsoft.com/office/drawing/2014/chart" uri="{C3380CC4-5D6E-409C-BE32-E72D297353CC}">
              <c16:uniqueId val="{00000000-B47B-45DF-BCF7-527E103D36BD}"/>
            </c:ext>
          </c:extLst>
        </c:ser>
        <c:ser>
          <c:idx val="1"/>
          <c:order val="1"/>
          <c:tx>
            <c:strRef>
              <c:f>'Samla omsetning'!$A$47</c:f>
              <c:strCache>
                <c:ptCount val="1"/>
                <c:pt idx="0">
                  <c:v>Noradapt internally funded projects</c:v>
                </c:pt>
              </c:strCache>
            </c:strRef>
          </c:tx>
          <c:spPr>
            <a:solidFill>
              <a:schemeClr val="accent1">
                <a:lumMod val="60000"/>
                <a:lumOff val="40000"/>
              </a:schemeClr>
            </a:solidFill>
            <a:ln>
              <a:noFill/>
            </a:ln>
            <a:effectLst/>
          </c:spPr>
          <c:invertIfNegative val="0"/>
          <c:cat>
            <c:numRef>
              <c:f>'Samla omsetning'!$B$45:$F$45</c:f>
              <c:numCache>
                <c:formatCode>General</c:formatCode>
                <c:ptCount val="5"/>
                <c:pt idx="0">
                  <c:v>2019</c:v>
                </c:pt>
                <c:pt idx="1">
                  <c:v>2020</c:v>
                </c:pt>
                <c:pt idx="2">
                  <c:v>2021</c:v>
                </c:pt>
                <c:pt idx="3">
                  <c:v>2022</c:v>
                </c:pt>
                <c:pt idx="4">
                  <c:v>2023</c:v>
                </c:pt>
              </c:numCache>
            </c:numRef>
          </c:cat>
          <c:val>
            <c:numRef>
              <c:f>'Samla omsetning'!$B$47:$F$47</c:f>
              <c:numCache>
                <c:formatCode>_-* #\ ##0_-;\-* #\ ##0_-;_-* "-"??_-;_-@_-</c:formatCode>
                <c:ptCount val="5"/>
                <c:pt idx="0">
                  <c:v>250000</c:v>
                </c:pt>
                <c:pt idx="1">
                  <c:v>416666.66666666663</c:v>
                </c:pt>
                <c:pt idx="2">
                  <c:v>416666.66666666663</c:v>
                </c:pt>
                <c:pt idx="3">
                  <c:v>416666.66666666663</c:v>
                </c:pt>
                <c:pt idx="4">
                  <c:v>250000</c:v>
                </c:pt>
              </c:numCache>
            </c:numRef>
          </c:val>
          <c:extLst>
            <c:ext xmlns:c16="http://schemas.microsoft.com/office/drawing/2014/chart" uri="{C3380CC4-5D6E-409C-BE32-E72D297353CC}">
              <c16:uniqueId val="{00000001-B47B-45DF-BCF7-527E103D36BD}"/>
            </c:ext>
          </c:extLst>
        </c:ser>
        <c:ser>
          <c:idx val="2"/>
          <c:order val="2"/>
          <c:tx>
            <c:strRef>
              <c:f>'Samla omsetning'!$A$48</c:f>
              <c:strCache>
                <c:ptCount val="1"/>
                <c:pt idx="0">
                  <c:v>Noradapt externally funded projects</c:v>
                </c:pt>
              </c:strCache>
            </c:strRef>
          </c:tx>
          <c:spPr>
            <a:solidFill>
              <a:srgbClr val="C00000"/>
            </a:solidFill>
            <a:ln>
              <a:noFill/>
            </a:ln>
            <a:effectLst/>
          </c:spPr>
          <c:invertIfNegative val="0"/>
          <c:cat>
            <c:numRef>
              <c:f>'Samla omsetning'!$B$45:$F$45</c:f>
              <c:numCache>
                <c:formatCode>General</c:formatCode>
                <c:ptCount val="5"/>
                <c:pt idx="0">
                  <c:v>2019</c:v>
                </c:pt>
                <c:pt idx="1">
                  <c:v>2020</c:v>
                </c:pt>
                <c:pt idx="2">
                  <c:v>2021</c:v>
                </c:pt>
                <c:pt idx="3">
                  <c:v>2022</c:v>
                </c:pt>
                <c:pt idx="4">
                  <c:v>2023</c:v>
                </c:pt>
              </c:numCache>
            </c:numRef>
          </c:cat>
          <c:val>
            <c:numRef>
              <c:f>'Samla omsetning'!$B$48:$F$48</c:f>
              <c:numCache>
                <c:formatCode>_-* #\ ##0_-;\-* #\ ##0_-;_-* "-"??_-;_-@_-</c:formatCode>
                <c:ptCount val="5"/>
                <c:pt idx="0">
                  <c:v>592225</c:v>
                </c:pt>
                <c:pt idx="1">
                  <c:v>900225</c:v>
                </c:pt>
                <c:pt idx="2">
                  <c:v>1549433.3333333335</c:v>
                </c:pt>
                <c:pt idx="3">
                  <c:v>1063333.3333333335</c:v>
                </c:pt>
                <c:pt idx="4">
                  <c:v>806333.33333333337</c:v>
                </c:pt>
              </c:numCache>
            </c:numRef>
          </c:val>
          <c:extLst>
            <c:ext xmlns:c16="http://schemas.microsoft.com/office/drawing/2014/chart" uri="{C3380CC4-5D6E-409C-BE32-E72D297353CC}">
              <c16:uniqueId val="{00000002-B47B-45DF-BCF7-527E103D36BD}"/>
            </c:ext>
          </c:extLst>
        </c:ser>
        <c:dLbls>
          <c:showLegendKey val="0"/>
          <c:showVal val="0"/>
          <c:showCatName val="0"/>
          <c:showSerName val="0"/>
          <c:showPercent val="0"/>
          <c:showBubbleSize val="0"/>
        </c:dLbls>
        <c:gapWidth val="150"/>
        <c:overlap val="100"/>
        <c:axId val="607893024"/>
        <c:axId val="607888760"/>
      </c:barChart>
      <c:catAx>
        <c:axId val="60789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07888760"/>
        <c:crosses val="autoZero"/>
        <c:auto val="1"/>
        <c:lblAlgn val="ctr"/>
        <c:lblOffset val="100"/>
        <c:noMultiLvlLbl val="0"/>
      </c:catAx>
      <c:valAx>
        <c:axId val="607888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b-NO" b="1"/>
                  <a:t>Euro</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title>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07893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15B02-8FA8-4D75-AF51-B60CD6C75AF8}" type="datetimeFigureOut">
              <a:rPr lang="en-GB" smtClean="0"/>
              <a:t>05/10/2021</a:t>
            </a:fld>
            <a:endParaRPr lang="en-GB"/>
          </a:p>
        </p:txBody>
      </p:sp>
      <p:sp>
        <p:nvSpPr>
          <p:cNvPr id="4" name="Plassholder for lysbil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99ACEC-3E20-4958-8C11-E76CD1A70FA9}" type="slidenum">
              <a:rPr lang="en-GB" smtClean="0"/>
              <a:t>‹#›</a:t>
            </a:fld>
            <a:endParaRPr lang="en-GB"/>
          </a:p>
        </p:txBody>
      </p:sp>
    </p:spTree>
    <p:extLst>
      <p:ext uri="{BB962C8B-B14F-4D97-AF65-F5344CB8AC3E}">
        <p14:creationId xmlns:p14="http://schemas.microsoft.com/office/powerpoint/2010/main" val="3761654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Two decades of pioneering research has put WNRI at the national forefront of research on climate change adaptation and sustainability. In addition to conducting several national and international research projects in the field, WNRI has carried out research and development projects for local, regional, and national government bodies, including both public and private sector organizations. WNRI also contributes to the only master’s </a:t>
            </a:r>
            <a:r>
              <a:rPr lang="en-US" dirty="0" err="1"/>
              <a:t>programme</a:t>
            </a:r>
            <a:r>
              <a:rPr lang="en-US" dirty="0"/>
              <a:t> in Norway which includes both climate change adaptation and mitigation, taught at the Western Norway University of Applied Sciences.</a:t>
            </a:r>
            <a:endParaRPr lang="en-GB" dirty="0"/>
          </a:p>
        </p:txBody>
      </p:sp>
      <p:sp>
        <p:nvSpPr>
          <p:cNvPr id="4" name="Plassholder for lysbildenummer 3"/>
          <p:cNvSpPr>
            <a:spLocks noGrp="1"/>
          </p:cNvSpPr>
          <p:nvPr>
            <p:ph type="sldNum" sz="quarter" idx="5"/>
          </p:nvPr>
        </p:nvSpPr>
        <p:spPr/>
        <p:txBody>
          <a:bodyPr/>
          <a:lstStyle/>
          <a:p>
            <a:fld id="{9099ACEC-3E20-4958-8C11-E76CD1A70FA9}" type="slidenum">
              <a:rPr lang="en-GB" smtClean="0"/>
              <a:t>1</a:t>
            </a:fld>
            <a:endParaRPr lang="en-GB"/>
          </a:p>
        </p:txBody>
      </p:sp>
    </p:spTree>
    <p:extLst>
      <p:ext uri="{BB962C8B-B14F-4D97-AF65-F5344CB8AC3E}">
        <p14:creationId xmlns:p14="http://schemas.microsoft.com/office/powerpoint/2010/main" val="4084774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In the Norwegian context, Western Norway Research Institute was a pioneer in carrying out research on how society could respond to climate change through adaptation measures. Since 2005, we have cooperated with municipalities, private and public enterprises, various organizations and national authorities to ensure that climate change adaptation is conducted on a sound scientific basis. WNRI’s scientific contribution is social science-based, but we work in close cooperation with climate experts in the natural sciences.</a:t>
            </a:r>
            <a:endParaRPr lang="en-GB" dirty="0"/>
          </a:p>
        </p:txBody>
      </p:sp>
      <p:sp>
        <p:nvSpPr>
          <p:cNvPr id="4" name="Plassholder for lysbildenummer 3"/>
          <p:cNvSpPr>
            <a:spLocks noGrp="1"/>
          </p:cNvSpPr>
          <p:nvPr>
            <p:ph type="sldNum" sz="quarter" idx="5"/>
          </p:nvPr>
        </p:nvSpPr>
        <p:spPr/>
        <p:txBody>
          <a:bodyPr/>
          <a:lstStyle/>
          <a:p>
            <a:fld id="{9099ACEC-3E20-4958-8C11-E76CD1A70FA9}" type="slidenum">
              <a:rPr lang="en-GB" smtClean="0"/>
              <a:t>4</a:t>
            </a:fld>
            <a:endParaRPr lang="en-GB"/>
          </a:p>
        </p:txBody>
      </p:sp>
    </p:spTree>
    <p:extLst>
      <p:ext uri="{BB962C8B-B14F-4D97-AF65-F5344CB8AC3E}">
        <p14:creationId xmlns:p14="http://schemas.microsoft.com/office/powerpoint/2010/main" val="1805848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Noradapt also seeks to maintain a high degree of user collaboration, through involving representatives of public bodies such as the Norwegian Environmental Protection Agency, the Norwegian Water Resources and Energy Directorate (NVE), the Norwegian Public Roads Administration, KS (municipal sector organization), and the County Governor of </a:t>
            </a:r>
            <a:r>
              <a:rPr lang="en-US" dirty="0" err="1"/>
              <a:t>Vestland</a:t>
            </a:r>
            <a:r>
              <a:rPr lang="en-US" dirty="0"/>
              <a:t>. Representatives of private business and NGOs will also be invited to take part in our activities.</a:t>
            </a:r>
          </a:p>
          <a:p>
            <a:endParaRPr lang="en-US" dirty="0"/>
          </a:p>
          <a:p>
            <a:r>
              <a:rPr lang="en-US" dirty="0"/>
              <a:t>The Centre will have a USER GROUP that will interact with the Centre and give responses to strategy documents, activities and project proposals, take part in proposals, and so on.</a:t>
            </a:r>
          </a:p>
          <a:p>
            <a:r>
              <a:rPr lang="en-US" dirty="0"/>
              <a:t>We have close collaboration with municipalities and county municipalities, county governors as regional authorities in Norway.  </a:t>
            </a:r>
            <a:endParaRPr lang="en-GB" dirty="0"/>
          </a:p>
        </p:txBody>
      </p:sp>
      <p:sp>
        <p:nvSpPr>
          <p:cNvPr id="4" name="Plassholder for lysbildenummer 3"/>
          <p:cNvSpPr>
            <a:spLocks noGrp="1"/>
          </p:cNvSpPr>
          <p:nvPr>
            <p:ph type="sldNum" sz="quarter" idx="5"/>
          </p:nvPr>
        </p:nvSpPr>
        <p:spPr/>
        <p:txBody>
          <a:bodyPr/>
          <a:lstStyle/>
          <a:p>
            <a:fld id="{9099ACEC-3E20-4958-8C11-E76CD1A70FA9}" type="slidenum">
              <a:rPr lang="en-GB" smtClean="0"/>
              <a:t>5</a:t>
            </a:fld>
            <a:endParaRPr lang="en-GB"/>
          </a:p>
        </p:txBody>
      </p:sp>
    </p:spTree>
    <p:extLst>
      <p:ext uri="{BB962C8B-B14F-4D97-AF65-F5344CB8AC3E}">
        <p14:creationId xmlns:p14="http://schemas.microsoft.com/office/powerpoint/2010/main" val="3192338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rgbClr val="004E57"/>
        </a:solidFill>
        <a:effectLst/>
      </p:bgPr>
    </p:bg>
    <p:spTree>
      <p:nvGrpSpPr>
        <p:cNvPr id="1" name=""/>
        <p:cNvGrpSpPr/>
        <p:nvPr/>
      </p:nvGrpSpPr>
      <p:grpSpPr>
        <a:xfrm>
          <a:off x="0" y="0"/>
          <a:ext cx="0" cy="0"/>
          <a:chOff x="0" y="0"/>
          <a:chExt cx="0" cy="0"/>
        </a:xfrm>
      </p:grpSpPr>
      <p:sp>
        <p:nvSpPr>
          <p:cNvPr id="3" name="Undertittel 2"/>
          <p:cNvSpPr>
            <a:spLocks noGrp="1"/>
          </p:cNvSpPr>
          <p:nvPr>
            <p:ph type="subTitle" idx="1" hasCustomPrompt="1"/>
          </p:nvPr>
        </p:nvSpPr>
        <p:spPr>
          <a:xfrm>
            <a:off x="812594" y="4108900"/>
            <a:ext cx="7772400" cy="1752600"/>
          </a:xfrm>
        </p:spPr>
        <p:txBody>
          <a:bodyPr lIns="0" tIns="0" rIns="0" bIns="0"/>
          <a:lstStyle>
            <a:lvl1pPr marL="0" indent="0" algn="l">
              <a:buNone/>
              <a:defRPr sz="1800">
                <a:solidFill>
                  <a:schemeClr val="bg1"/>
                </a:solidFill>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nb-NO" dirty="0"/>
              <a:t>Klikk for å redigere tittelstil</a:t>
            </a:r>
          </a:p>
        </p:txBody>
      </p:sp>
      <p:sp>
        <p:nvSpPr>
          <p:cNvPr id="6" name="Tittel 5">
            <a:extLst>
              <a:ext uri="{FF2B5EF4-FFF2-40B4-BE49-F238E27FC236}">
                <a16:creationId xmlns:a16="http://schemas.microsoft.com/office/drawing/2014/main" id="{212638A7-A458-E34C-A868-CA429A8FE85E}"/>
              </a:ext>
            </a:extLst>
          </p:cNvPr>
          <p:cNvSpPr>
            <a:spLocks noGrp="1"/>
          </p:cNvSpPr>
          <p:nvPr>
            <p:ph type="title"/>
          </p:nvPr>
        </p:nvSpPr>
        <p:spPr>
          <a:xfrm>
            <a:off x="807834" y="3150050"/>
            <a:ext cx="7777163" cy="958850"/>
          </a:xfrm>
        </p:spPr>
        <p:txBody>
          <a:bodyPr/>
          <a:lstStyle>
            <a:lvl1pPr>
              <a:defRPr sz="3200">
                <a:solidFill>
                  <a:srgbClr val="EE6C1E"/>
                </a:solidFill>
              </a:defRPr>
            </a:lvl1pPr>
          </a:lstStyle>
          <a:p>
            <a:r>
              <a:rPr lang="nb-NO"/>
              <a:t>Klikk for å redigere tittelstil</a:t>
            </a:r>
            <a:endParaRPr lang="nb-NO" dirty="0"/>
          </a:p>
        </p:txBody>
      </p:sp>
    </p:spTree>
    <p:extLst>
      <p:ext uri="{BB962C8B-B14F-4D97-AF65-F5344CB8AC3E}">
        <p14:creationId xmlns:p14="http://schemas.microsoft.com/office/powerpoint/2010/main" val="3336648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67544" y="5371144"/>
            <a:ext cx="5486400" cy="566738"/>
          </a:xfrm>
        </p:spPr>
        <p:txBody>
          <a:bodyPr anchor="b"/>
          <a:lstStyle>
            <a:lvl1pPr algn="l">
              <a:defRPr sz="1800" b="1"/>
            </a:lvl1pPr>
          </a:lstStyle>
          <a:p>
            <a:r>
              <a:rPr lang="nb-NO"/>
              <a:t>Klikk for å redigere tittelstil</a:t>
            </a:r>
            <a:endParaRPr lang="nb-NO" dirty="0"/>
          </a:p>
        </p:txBody>
      </p:sp>
      <p:sp>
        <p:nvSpPr>
          <p:cNvPr id="3" name="Plassholder for bilde 2"/>
          <p:cNvSpPr>
            <a:spLocks noGrp="1"/>
          </p:cNvSpPr>
          <p:nvPr>
            <p:ph type="pic" idx="1"/>
          </p:nvPr>
        </p:nvSpPr>
        <p:spPr>
          <a:xfrm>
            <a:off x="467544" y="1220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nb-NO" noProof="0"/>
              <a:t>Klikk på ikonet for å legge til et bilde</a:t>
            </a:r>
            <a:endParaRPr lang="nb-NO" noProof="0" dirty="0"/>
          </a:p>
        </p:txBody>
      </p:sp>
      <p:sp>
        <p:nvSpPr>
          <p:cNvPr id="4" name="Plassholder for tekst 3"/>
          <p:cNvSpPr>
            <a:spLocks noGrp="1"/>
          </p:cNvSpPr>
          <p:nvPr>
            <p:ph type="body" sz="half" idx="2"/>
          </p:nvPr>
        </p:nvSpPr>
        <p:spPr>
          <a:xfrm>
            <a:off x="467544" y="5937882"/>
            <a:ext cx="5486400" cy="804862"/>
          </a:xfrm>
        </p:spPr>
        <p:txBody>
          <a:bodyPr/>
          <a:lstStyle>
            <a:lvl1pPr marL="0" indent="0">
              <a:buNone/>
              <a:defRPr sz="14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nb-NO"/>
              <a:t>Klikk for å redigere tekststiler i malen</a:t>
            </a:r>
          </a:p>
        </p:txBody>
      </p:sp>
    </p:spTree>
    <p:extLst>
      <p:ext uri="{BB962C8B-B14F-4D97-AF65-F5344CB8AC3E}">
        <p14:creationId xmlns:p14="http://schemas.microsoft.com/office/powerpoint/2010/main" val="3643661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loddrett tekst 2"/>
          <p:cNvSpPr>
            <a:spLocks noGrp="1"/>
          </p:cNvSpPr>
          <p:nvPr>
            <p:ph type="body" orient="vert" idx="1"/>
          </p:nvPr>
        </p:nvSpPr>
        <p:spPr>
          <a:xfrm>
            <a:off x="762002" y="2133600"/>
            <a:ext cx="7674933" cy="434340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627135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89718" y="1174630"/>
            <a:ext cx="1582687" cy="5062682"/>
          </a:xfrm>
        </p:spPr>
        <p:txBody>
          <a:bodyPr vert="eaVert"/>
          <a:lstStyle/>
          <a:p>
            <a:r>
              <a:rPr lang="nb-NO"/>
              <a:t>Klikk for å redigere tittelstil</a:t>
            </a:r>
            <a:endParaRPr lang="nb-NO" dirty="0"/>
          </a:p>
        </p:txBody>
      </p:sp>
      <p:sp>
        <p:nvSpPr>
          <p:cNvPr id="3" name="Plassholder for loddrett tekst 2"/>
          <p:cNvSpPr>
            <a:spLocks noGrp="1"/>
          </p:cNvSpPr>
          <p:nvPr>
            <p:ph type="body" orient="vert" idx="1"/>
          </p:nvPr>
        </p:nvSpPr>
        <p:spPr>
          <a:xfrm>
            <a:off x="755655" y="1174630"/>
            <a:ext cx="5681663" cy="5062682"/>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83730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tel og tabell">
    <p:spTree>
      <p:nvGrpSpPr>
        <p:cNvPr id="1" name=""/>
        <p:cNvGrpSpPr/>
        <p:nvPr/>
      </p:nvGrpSpPr>
      <p:grpSpPr>
        <a:xfrm>
          <a:off x="0" y="0"/>
          <a:ext cx="0" cy="0"/>
          <a:chOff x="0" y="0"/>
          <a:chExt cx="0" cy="0"/>
        </a:xfrm>
      </p:grpSpPr>
      <p:sp>
        <p:nvSpPr>
          <p:cNvPr id="2" name="Tittel 1"/>
          <p:cNvSpPr>
            <a:spLocks noGrp="1"/>
          </p:cNvSpPr>
          <p:nvPr>
            <p:ph type="title"/>
          </p:nvPr>
        </p:nvSpPr>
        <p:spPr>
          <a:xfrm>
            <a:off x="762002" y="1266787"/>
            <a:ext cx="7341039" cy="720398"/>
          </a:xfrm>
        </p:spPr>
        <p:txBody>
          <a:bodyPr/>
          <a:lstStyle/>
          <a:p>
            <a:r>
              <a:rPr lang="nb-NO"/>
              <a:t>Klikk for å redigere tittelstil</a:t>
            </a:r>
            <a:endParaRPr lang="nb-NO" dirty="0"/>
          </a:p>
        </p:txBody>
      </p:sp>
      <p:sp>
        <p:nvSpPr>
          <p:cNvPr id="3" name="Plassholder for tabell 2"/>
          <p:cNvSpPr>
            <a:spLocks noGrp="1"/>
          </p:cNvSpPr>
          <p:nvPr>
            <p:ph type="tbl" idx="1"/>
          </p:nvPr>
        </p:nvSpPr>
        <p:spPr>
          <a:xfrm>
            <a:off x="762002" y="2225469"/>
            <a:ext cx="7770813" cy="4244722"/>
          </a:xfrm>
        </p:spPr>
        <p:txBody>
          <a:bodyPr/>
          <a:lstStyle/>
          <a:p>
            <a:pPr lvl="0"/>
            <a:r>
              <a:rPr lang="nb-NO" noProof="0"/>
              <a:t>Klikk ikonet for å legge til en tabell</a:t>
            </a:r>
            <a:endParaRPr lang="nb-NO" noProof="0" dirty="0"/>
          </a:p>
        </p:txBody>
      </p:sp>
    </p:spTree>
    <p:extLst>
      <p:ext uri="{BB962C8B-B14F-4D97-AF65-F5344CB8AC3E}">
        <p14:creationId xmlns:p14="http://schemas.microsoft.com/office/powerpoint/2010/main" val="2750468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Innhold">
    <p:spTree>
      <p:nvGrpSpPr>
        <p:cNvPr id="1" name=""/>
        <p:cNvGrpSpPr/>
        <p:nvPr/>
      </p:nvGrpSpPr>
      <p:grpSpPr>
        <a:xfrm>
          <a:off x="0" y="0"/>
          <a:ext cx="0" cy="0"/>
          <a:chOff x="0" y="0"/>
          <a:chExt cx="0" cy="0"/>
        </a:xfrm>
      </p:grpSpPr>
      <p:sp>
        <p:nvSpPr>
          <p:cNvPr id="2" name="Plassholder for innhold 1"/>
          <p:cNvSpPr>
            <a:spLocks noGrp="1"/>
          </p:cNvSpPr>
          <p:nvPr>
            <p:ph/>
          </p:nvPr>
        </p:nvSpPr>
        <p:spPr>
          <a:xfrm>
            <a:off x="755655" y="1289050"/>
            <a:ext cx="7777163" cy="556895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97170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rgbClr val="004E57"/>
        </a:solidFill>
        <a:effectLst/>
      </p:bgPr>
    </p:bg>
    <p:spTree>
      <p:nvGrpSpPr>
        <p:cNvPr id="1" name=""/>
        <p:cNvGrpSpPr/>
        <p:nvPr/>
      </p:nvGrpSpPr>
      <p:grpSpPr>
        <a:xfrm>
          <a:off x="0" y="0"/>
          <a:ext cx="0" cy="0"/>
          <a:chOff x="0" y="0"/>
          <a:chExt cx="0" cy="0"/>
        </a:xfrm>
      </p:grpSpPr>
      <p:sp>
        <p:nvSpPr>
          <p:cNvPr id="3" name="Undertittel 2"/>
          <p:cNvSpPr>
            <a:spLocks noGrp="1"/>
          </p:cNvSpPr>
          <p:nvPr>
            <p:ph type="subTitle" idx="1" hasCustomPrompt="1"/>
          </p:nvPr>
        </p:nvSpPr>
        <p:spPr>
          <a:xfrm>
            <a:off x="812594" y="1829623"/>
            <a:ext cx="7772400" cy="1752600"/>
          </a:xfrm>
        </p:spPr>
        <p:txBody>
          <a:bodyPr lIns="0" tIns="0" rIns="0" bIns="0"/>
          <a:lstStyle>
            <a:lvl1pPr marL="0" indent="0" algn="l">
              <a:buNone/>
              <a:defRPr sz="1800">
                <a:solidFill>
                  <a:schemeClr val="bg1"/>
                </a:solidFill>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nb-NO" dirty="0"/>
              <a:t>Klikk for å redigere tittelstil</a:t>
            </a:r>
          </a:p>
        </p:txBody>
      </p:sp>
      <p:sp>
        <p:nvSpPr>
          <p:cNvPr id="6" name="Tittel 5">
            <a:extLst>
              <a:ext uri="{FF2B5EF4-FFF2-40B4-BE49-F238E27FC236}">
                <a16:creationId xmlns:a16="http://schemas.microsoft.com/office/drawing/2014/main" id="{212638A7-A458-E34C-A868-CA429A8FE85E}"/>
              </a:ext>
            </a:extLst>
          </p:cNvPr>
          <p:cNvSpPr>
            <a:spLocks noGrp="1"/>
          </p:cNvSpPr>
          <p:nvPr>
            <p:ph type="title" hasCustomPrompt="1"/>
          </p:nvPr>
        </p:nvSpPr>
        <p:spPr>
          <a:xfrm>
            <a:off x="807834" y="870773"/>
            <a:ext cx="7777163" cy="958850"/>
          </a:xfrm>
        </p:spPr>
        <p:txBody>
          <a:bodyPr/>
          <a:lstStyle>
            <a:lvl1pPr>
              <a:defRPr sz="3200">
                <a:solidFill>
                  <a:srgbClr val="EE6C1E"/>
                </a:solidFill>
              </a:defRPr>
            </a:lvl1pPr>
          </a:lstStyle>
          <a:p>
            <a:r>
              <a:rPr lang="nb-NO" dirty="0"/>
              <a:t>Takk for meg!</a:t>
            </a:r>
          </a:p>
        </p:txBody>
      </p:sp>
    </p:spTree>
    <p:extLst>
      <p:ext uri="{BB962C8B-B14F-4D97-AF65-F5344CB8AC3E}">
        <p14:creationId xmlns:p14="http://schemas.microsoft.com/office/powerpoint/2010/main" val="3205070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762005" y="1233508"/>
            <a:ext cx="7777163" cy="958850"/>
          </a:xfrm>
        </p:spPr>
        <p:txBody>
          <a:bodyPr/>
          <a:lstStyle>
            <a:lvl1pPr>
              <a:defRPr sz="2800" b="1" i="0" spc="-75" baseline="0">
                <a:solidFill>
                  <a:srgbClr val="2D555C"/>
                </a:solidFill>
                <a:latin typeface="Merriweather Sans" pitchFamily="2" charset="77"/>
              </a:defRPr>
            </a:lvl1pPr>
          </a:lstStyle>
          <a:p>
            <a:r>
              <a:rPr lang="nb-NO"/>
              <a:t>Klikk for å redigere tittelstil</a:t>
            </a:r>
            <a:endParaRPr lang="nb-NO" dirty="0"/>
          </a:p>
        </p:txBody>
      </p:sp>
      <p:sp>
        <p:nvSpPr>
          <p:cNvPr id="3" name="Plassholder for innhold 2"/>
          <p:cNvSpPr>
            <a:spLocks noGrp="1"/>
          </p:cNvSpPr>
          <p:nvPr>
            <p:ph idx="1"/>
          </p:nvPr>
        </p:nvSpPr>
        <p:spPr>
          <a:xfrm>
            <a:off x="762002" y="2192358"/>
            <a:ext cx="7770813" cy="4343400"/>
          </a:xfrm>
        </p:spPr>
        <p:txBody>
          <a:bodyPr/>
          <a:lstStyle>
            <a:lvl1pPr>
              <a:lnSpc>
                <a:spcPct val="130000"/>
              </a:lnSpc>
              <a:spcBef>
                <a:spcPts val="450"/>
              </a:spcBef>
              <a:buClr>
                <a:srgbClr val="EE6C1E"/>
              </a:buClr>
              <a:defRPr sz="1800" b="1" i="0">
                <a:latin typeface="Merriweather Sans" pitchFamily="2" charset="77"/>
                <a:ea typeface="Source Sans Pro" panose="020B0503030403020204" pitchFamily="34" charset="0"/>
              </a:defRPr>
            </a:lvl1pPr>
            <a:lvl2pPr marL="404990" indent="-134997">
              <a:lnSpc>
                <a:spcPct val="130000"/>
              </a:lnSpc>
              <a:spcBef>
                <a:spcPts val="0"/>
              </a:spcBef>
              <a:buClr>
                <a:srgbClr val="62A7B8"/>
              </a:buClr>
              <a:buSzPct val="120000"/>
              <a:buFont typeface="System Font Regular"/>
              <a:buChar char="▸"/>
              <a:defRPr sz="1400">
                <a:latin typeface="Merriweather" pitchFamily="2" charset="77"/>
              </a:defRPr>
            </a:lvl2pPr>
            <a:lvl3pPr marL="607485" indent="-134997">
              <a:lnSpc>
                <a:spcPct val="130000"/>
              </a:lnSpc>
              <a:spcBef>
                <a:spcPts val="0"/>
              </a:spcBef>
              <a:buClr>
                <a:srgbClr val="EE6C1E"/>
              </a:buClr>
              <a:buSzPct val="120000"/>
              <a:buFont typeface="System Font Regular"/>
              <a:buChar char="•"/>
              <a:defRPr sz="1400" b="0" i="0">
                <a:latin typeface="Merriweather" pitchFamily="2" charset="77"/>
              </a:defRPr>
            </a:lvl3pPr>
            <a:lvl4pPr marL="809980" indent="-134997">
              <a:lnSpc>
                <a:spcPct val="130000"/>
              </a:lnSpc>
              <a:spcBef>
                <a:spcPts val="0"/>
              </a:spcBef>
              <a:buClr>
                <a:srgbClr val="62A7B8"/>
              </a:buClr>
              <a:buSzPct val="120000"/>
              <a:buFont typeface="System Font Regular"/>
              <a:buChar char="▸"/>
              <a:defRPr sz="1400" b="0" i="0">
                <a:latin typeface="Merriweather" pitchFamily="2" charset="77"/>
              </a:defRPr>
            </a:lvl4pPr>
            <a:lvl5pPr marL="1012475" indent="-134997">
              <a:lnSpc>
                <a:spcPct val="130000"/>
              </a:lnSpc>
              <a:spcBef>
                <a:spcPts val="0"/>
              </a:spcBef>
              <a:buClr>
                <a:srgbClr val="EE6C1E"/>
              </a:buClr>
              <a:buSzPct val="120000"/>
              <a:buFont typeface="System Font Regular"/>
              <a:buChar char="•"/>
              <a:defRPr sz="1400" b="0" i="0">
                <a:latin typeface="Merriweather" pitchFamily="2" charset="77"/>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408347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ald utan punktmerke">
    <p:spTree>
      <p:nvGrpSpPr>
        <p:cNvPr id="1" name=""/>
        <p:cNvGrpSpPr/>
        <p:nvPr/>
      </p:nvGrpSpPr>
      <p:grpSpPr>
        <a:xfrm>
          <a:off x="0" y="0"/>
          <a:ext cx="0" cy="0"/>
          <a:chOff x="0" y="0"/>
          <a:chExt cx="0" cy="0"/>
        </a:xfrm>
      </p:grpSpPr>
      <p:sp>
        <p:nvSpPr>
          <p:cNvPr id="2" name="Tittel 1"/>
          <p:cNvSpPr>
            <a:spLocks noGrp="1"/>
          </p:cNvSpPr>
          <p:nvPr>
            <p:ph type="title"/>
          </p:nvPr>
        </p:nvSpPr>
        <p:spPr>
          <a:xfrm>
            <a:off x="762005" y="1233508"/>
            <a:ext cx="7777163" cy="958850"/>
          </a:xfrm>
        </p:spPr>
        <p:txBody>
          <a:bodyPr/>
          <a:lstStyle>
            <a:lvl1pPr>
              <a:defRPr sz="2800" b="1" i="0" spc="-75" baseline="0">
                <a:solidFill>
                  <a:srgbClr val="2D555C"/>
                </a:solidFill>
                <a:latin typeface="Merriweather Sans" pitchFamily="2" charset="77"/>
              </a:defRPr>
            </a:lvl1pPr>
          </a:lstStyle>
          <a:p>
            <a:r>
              <a:rPr lang="nb-NO"/>
              <a:t>Klikk for å redigere tittelstil</a:t>
            </a:r>
            <a:endParaRPr lang="nb-NO" dirty="0"/>
          </a:p>
        </p:txBody>
      </p:sp>
      <p:sp>
        <p:nvSpPr>
          <p:cNvPr id="3" name="Plassholder for innhold 2"/>
          <p:cNvSpPr>
            <a:spLocks noGrp="1"/>
          </p:cNvSpPr>
          <p:nvPr>
            <p:ph idx="1"/>
          </p:nvPr>
        </p:nvSpPr>
        <p:spPr>
          <a:xfrm>
            <a:off x="762002" y="2192358"/>
            <a:ext cx="7770813" cy="4343400"/>
          </a:xfrm>
        </p:spPr>
        <p:txBody>
          <a:bodyPr/>
          <a:lstStyle>
            <a:lvl1pPr marL="122171" indent="0">
              <a:lnSpc>
                <a:spcPct val="130000"/>
              </a:lnSpc>
              <a:spcBef>
                <a:spcPts val="450"/>
              </a:spcBef>
              <a:buClr>
                <a:srgbClr val="EE6C1E"/>
              </a:buClr>
              <a:buFontTx/>
              <a:buNone/>
              <a:defRPr sz="1800" b="1" i="0">
                <a:solidFill>
                  <a:srgbClr val="EE6C1E"/>
                </a:solidFill>
                <a:latin typeface="Merriweather Sans" pitchFamily="2" charset="77"/>
                <a:ea typeface="Source Sans Pro" panose="020B0503030403020204" pitchFamily="34" charset="0"/>
              </a:defRPr>
            </a:lvl1pPr>
            <a:lvl2pPr marL="269993" indent="0">
              <a:lnSpc>
                <a:spcPct val="130000"/>
              </a:lnSpc>
              <a:spcBef>
                <a:spcPts val="0"/>
              </a:spcBef>
              <a:buClr>
                <a:srgbClr val="62A7B8"/>
              </a:buClr>
              <a:buSzPct val="120000"/>
              <a:buFontTx/>
              <a:buNone/>
              <a:defRPr sz="1400">
                <a:latin typeface="Merriweather" pitchFamily="2" charset="77"/>
              </a:defRPr>
            </a:lvl2pPr>
            <a:lvl3pPr marL="472488" indent="0">
              <a:lnSpc>
                <a:spcPct val="130000"/>
              </a:lnSpc>
              <a:spcBef>
                <a:spcPts val="0"/>
              </a:spcBef>
              <a:buClr>
                <a:srgbClr val="EE6C1E"/>
              </a:buClr>
              <a:buSzPct val="120000"/>
              <a:buFontTx/>
              <a:buNone/>
              <a:defRPr sz="1400" b="0" i="0">
                <a:latin typeface="Merriweather" pitchFamily="2" charset="77"/>
              </a:defRPr>
            </a:lvl3pPr>
            <a:lvl4pPr marL="674983" indent="0">
              <a:lnSpc>
                <a:spcPct val="130000"/>
              </a:lnSpc>
              <a:spcBef>
                <a:spcPts val="0"/>
              </a:spcBef>
              <a:buClr>
                <a:srgbClr val="62A7B8"/>
              </a:buClr>
              <a:buSzPct val="120000"/>
              <a:buFontTx/>
              <a:buNone/>
              <a:defRPr sz="1400" b="0" i="0">
                <a:latin typeface="Merriweather" pitchFamily="2" charset="77"/>
              </a:defRPr>
            </a:lvl4pPr>
            <a:lvl5pPr marL="877478" indent="0">
              <a:lnSpc>
                <a:spcPct val="130000"/>
              </a:lnSpc>
              <a:spcBef>
                <a:spcPts val="0"/>
              </a:spcBef>
              <a:buClr>
                <a:srgbClr val="EE6C1E"/>
              </a:buClr>
              <a:buSzPct val="120000"/>
              <a:buFontTx/>
              <a:buNone/>
              <a:defRPr sz="1400" b="0" i="0">
                <a:latin typeface="Merriweather" pitchFamily="2" charset="77"/>
              </a:defRPr>
            </a:lvl5pPr>
          </a:lstStyle>
          <a:p>
            <a:pPr lvl="0"/>
            <a:r>
              <a:rPr lang="nb-NO"/>
              <a:t>Klikk for å redigere tekststiler i malen</a:t>
            </a:r>
          </a:p>
          <a:p>
            <a:pPr lvl="1"/>
            <a:r>
              <a:rPr lang="nb-NO"/>
              <a:t>Andre nivå</a:t>
            </a:r>
          </a:p>
        </p:txBody>
      </p:sp>
    </p:spTree>
    <p:extLst>
      <p:ext uri="{BB962C8B-B14F-4D97-AF65-F5344CB8AC3E}">
        <p14:creationId xmlns:p14="http://schemas.microsoft.com/office/powerpoint/2010/main" val="2726659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220646"/>
            <a:ext cx="7772400" cy="1225337"/>
          </a:xfrm>
        </p:spPr>
        <p:txBody>
          <a:bodyPr anchor="t"/>
          <a:lstStyle>
            <a:lvl1pPr algn="l">
              <a:defRPr sz="2800" b="1" cap="all" spc="75" baseline="0"/>
            </a:lvl1pPr>
          </a:lstStyle>
          <a:p>
            <a:r>
              <a:rPr lang="nb-NO"/>
              <a:t>Klikk for å redigere tittelstil</a:t>
            </a:r>
            <a:endParaRPr lang="nb-NO" dirty="0"/>
          </a:p>
        </p:txBody>
      </p:sp>
      <p:sp>
        <p:nvSpPr>
          <p:cNvPr id="3" name="Plassholder for tekst 2"/>
          <p:cNvSpPr>
            <a:spLocks noGrp="1"/>
          </p:cNvSpPr>
          <p:nvPr>
            <p:ph type="body" idx="1"/>
          </p:nvPr>
        </p:nvSpPr>
        <p:spPr>
          <a:xfrm>
            <a:off x="722313" y="2527004"/>
            <a:ext cx="7772400" cy="1500187"/>
          </a:xfrm>
        </p:spPr>
        <p:txBody>
          <a:bodyPr lIns="0" tIns="0" rIns="0" bIns="0" anchor="b"/>
          <a:lstStyle>
            <a:lvl1pPr marL="0" indent="0">
              <a:buNone/>
              <a:defRPr sz="18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nb-NO"/>
              <a:t>Klikk for å redigere tekststiler i malen</a:t>
            </a:r>
          </a:p>
        </p:txBody>
      </p:sp>
    </p:spTree>
    <p:extLst>
      <p:ext uri="{BB962C8B-B14F-4D97-AF65-F5344CB8AC3E}">
        <p14:creationId xmlns:p14="http://schemas.microsoft.com/office/powerpoint/2010/main" val="1185206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755655" y="1163989"/>
            <a:ext cx="6947003" cy="831998"/>
          </a:xfrm>
        </p:spPr>
        <p:txBody>
          <a:bodyPr/>
          <a:lstStyle/>
          <a:p>
            <a:r>
              <a:rPr lang="nb-NO"/>
              <a:t>Klikk for å redigere tittelstil</a:t>
            </a:r>
            <a:endParaRPr lang="nb-NO" dirty="0"/>
          </a:p>
        </p:txBody>
      </p:sp>
      <p:sp>
        <p:nvSpPr>
          <p:cNvPr id="3" name="Plassholder for innhold 2"/>
          <p:cNvSpPr>
            <a:spLocks noGrp="1"/>
          </p:cNvSpPr>
          <p:nvPr>
            <p:ph sz="half" idx="1"/>
          </p:nvPr>
        </p:nvSpPr>
        <p:spPr>
          <a:xfrm>
            <a:off x="762002" y="2045919"/>
            <a:ext cx="3808413" cy="4343400"/>
          </a:xfrm>
        </p:spPr>
        <p:txBody>
          <a:bodyPr/>
          <a:lstStyle>
            <a:lvl1pPr>
              <a:defRPr sz="1800"/>
            </a:lvl1pPr>
            <a:lvl2pPr>
              <a:defRPr sz="1400"/>
            </a:lvl2pPr>
            <a:lvl3pPr>
              <a:defRPr sz="1400"/>
            </a:lvl3pPr>
            <a:lvl4pPr>
              <a:defRPr sz="1400"/>
            </a:lvl4pPr>
            <a:lvl5pPr>
              <a:defRPr sz="1400"/>
            </a:lvl5pPr>
            <a:lvl6pPr>
              <a:defRPr sz="1350"/>
            </a:lvl6pPr>
            <a:lvl7pPr>
              <a:defRPr sz="1350"/>
            </a:lvl7pPr>
            <a:lvl8pPr>
              <a:defRPr sz="1350"/>
            </a:lvl8pPr>
            <a:lvl9pPr>
              <a:defRPr sz="135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4722813" y="2045919"/>
            <a:ext cx="3810000" cy="4343400"/>
          </a:xfrm>
        </p:spPr>
        <p:txBody>
          <a:bodyPr/>
          <a:lstStyle>
            <a:lvl1pPr>
              <a:defRPr sz="1800"/>
            </a:lvl1pPr>
            <a:lvl2pPr>
              <a:defRPr sz="1400"/>
            </a:lvl2pPr>
            <a:lvl3pPr>
              <a:defRPr sz="1400"/>
            </a:lvl3pPr>
            <a:lvl4pPr>
              <a:defRPr sz="1400"/>
            </a:lvl4pPr>
            <a:lvl5pPr>
              <a:defRPr sz="1400"/>
            </a:lvl5pPr>
            <a:lvl6pPr>
              <a:defRPr sz="1350"/>
            </a:lvl6pPr>
            <a:lvl7pPr>
              <a:defRPr sz="1350"/>
            </a:lvl7pPr>
            <a:lvl8pPr>
              <a:defRPr sz="1350"/>
            </a:lvl8pPr>
            <a:lvl9pPr>
              <a:defRPr sz="135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973597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1221745"/>
            <a:ext cx="8229600" cy="720079"/>
          </a:xfrm>
        </p:spPr>
        <p:txBody>
          <a:bodyPr/>
          <a:lstStyle>
            <a:lvl1pPr>
              <a:defRPr/>
            </a:lvl1pPr>
          </a:lstStyle>
          <a:p>
            <a:r>
              <a:rPr lang="nb-NO"/>
              <a:t>Klikk for å redigere tittelstil</a:t>
            </a:r>
            <a:endParaRPr lang="nb-NO" dirty="0"/>
          </a:p>
        </p:txBody>
      </p:sp>
      <p:sp>
        <p:nvSpPr>
          <p:cNvPr id="3" name="Plassholder for tekst 2"/>
          <p:cNvSpPr>
            <a:spLocks noGrp="1"/>
          </p:cNvSpPr>
          <p:nvPr>
            <p:ph type="body" idx="1"/>
          </p:nvPr>
        </p:nvSpPr>
        <p:spPr>
          <a:xfrm>
            <a:off x="457200" y="1941816"/>
            <a:ext cx="4040188" cy="720079"/>
          </a:xfrm>
        </p:spPr>
        <p:txBody>
          <a:bodyPr anchor="b"/>
          <a:lstStyle>
            <a:lvl1pPr marL="0" indent="0">
              <a:buNone/>
              <a:defRPr sz="1800" b="1" i="0">
                <a:latin typeface="Merriweather Sans ExtraBold" pitchFamily="2" charset="77"/>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nb-NO"/>
              <a:t>Klikk for å redigere tekststiler i malen</a:t>
            </a:r>
          </a:p>
        </p:txBody>
      </p:sp>
      <p:sp>
        <p:nvSpPr>
          <p:cNvPr id="4" name="Plassholder for innhold 3"/>
          <p:cNvSpPr>
            <a:spLocks noGrp="1"/>
          </p:cNvSpPr>
          <p:nvPr>
            <p:ph sz="half" idx="2"/>
          </p:nvPr>
        </p:nvSpPr>
        <p:spPr>
          <a:xfrm>
            <a:off x="457200" y="2661895"/>
            <a:ext cx="4040188" cy="3705276"/>
          </a:xfrm>
        </p:spPr>
        <p:txBody>
          <a:bodyPr/>
          <a:lstStyle>
            <a:lvl1pPr>
              <a:defRPr sz="1400"/>
            </a:lvl1pPr>
            <a:lvl2pPr>
              <a:defRPr sz="1400"/>
            </a:lvl2pPr>
            <a:lvl3pPr>
              <a:defRPr sz="1400"/>
            </a:lvl3pPr>
            <a:lvl4pPr>
              <a:defRPr sz="1400"/>
            </a:lvl4pPr>
            <a:lvl5pPr>
              <a:defRPr sz="14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4645030" y="1941814"/>
            <a:ext cx="4041775" cy="720079"/>
          </a:xfrm>
        </p:spPr>
        <p:txBody>
          <a:bodyPr anchor="b"/>
          <a:lstStyle>
            <a:lvl1pPr marL="0" indent="0">
              <a:buNone/>
              <a:defRPr sz="1800" b="1" i="0">
                <a:latin typeface="Merriweather Sans ExtraBold" pitchFamily="2" charset="77"/>
                <a:ea typeface="Source Sans Pro Black" panose="020B0503030403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nb-NO"/>
              <a:t>Klikk for å redigere tekststiler i malen</a:t>
            </a:r>
          </a:p>
        </p:txBody>
      </p:sp>
      <p:sp>
        <p:nvSpPr>
          <p:cNvPr id="6" name="Plassholder for innhold 5"/>
          <p:cNvSpPr>
            <a:spLocks noGrp="1"/>
          </p:cNvSpPr>
          <p:nvPr>
            <p:ph sz="quarter" idx="4"/>
          </p:nvPr>
        </p:nvSpPr>
        <p:spPr>
          <a:xfrm>
            <a:off x="4645030" y="2661893"/>
            <a:ext cx="4041775" cy="3705278"/>
          </a:xfrm>
        </p:spPr>
        <p:txBody>
          <a:bodyPr/>
          <a:lstStyle>
            <a:lvl1pPr>
              <a:defRPr sz="1400"/>
            </a:lvl1pPr>
            <a:lvl2pPr>
              <a:defRPr sz="1400"/>
            </a:lvl2pPr>
            <a:lvl3pPr>
              <a:defRPr sz="1400"/>
            </a:lvl3pPr>
            <a:lvl4pPr>
              <a:defRPr sz="1400"/>
            </a:lvl4pPr>
            <a:lvl5pPr>
              <a:defRPr sz="14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7912622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574897" y="1211099"/>
            <a:ext cx="7777163" cy="958850"/>
          </a:xfrm>
        </p:spPr>
        <p:txBody>
          <a:bodyPr/>
          <a:lstStyle/>
          <a:p>
            <a:r>
              <a:rPr lang="nb-NO"/>
              <a:t>Klikk for å redigere tittelstil</a:t>
            </a:r>
            <a:endParaRPr lang="nb-NO" dirty="0"/>
          </a:p>
        </p:txBody>
      </p:sp>
    </p:spTree>
    <p:extLst>
      <p:ext uri="{BB962C8B-B14F-4D97-AF65-F5344CB8AC3E}">
        <p14:creationId xmlns:p14="http://schemas.microsoft.com/office/powerpoint/2010/main" val="356857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066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1263230"/>
            <a:ext cx="8229600" cy="648072"/>
          </a:xfrm>
        </p:spPr>
        <p:txBody>
          <a:bodyPr anchor="b"/>
          <a:lstStyle>
            <a:lvl1pPr algn="l">
              <a:defRPr sz="3200" b="1"/>
            </a:lvl1pPr>
          </a:lstStyle>
          <a:p>
            <a:r>
              <a:rPr lang="nb-NO"/>
              <a:t>Klikk for å redigere tittelstil</a:t>
            </a:r>
            <a:endParaRPr lang="nb-NO" dirty="0"/>
          </a:p>
        </p:txBody>
      </p:sp>
      <p:sp>
        <p:nvSpPr>
          <p:cNvPr id="3" name="Plassholder for innhold 2"/>
          <p:cNvSpPr>
            <a:spLocks noGrp="1"/>
          </p:cNvSpPr>
          <p:nvPr>
            <p:ph idx="1"/>
          </p:nvPr>
        </p:nvSpPr>
        <p:spPr>
          <a:xfrm>
            <a:off x="3575050" y="2271341"/>
            <a:ext cx="5111750" cy="3876912"/>
          </a:xfrm>
        </p:spPr>
        <p:txBody>
          <a:bodyPr/>
          <a:lstStyle>
            <a:lvl1pPr>
              <a:defRPr sz="900"/>
            </a:lvl1pPr>
            <a:lvl2pPr>
              <a:defRPr sz="825"/>
            </a:lvl2pPr>
            <a:lvl3pPr>
              <a:defRPr sz="825"/>
            </a:lvl3pPr>
            <a:lvl4pPr>
              <a:defRPr sz="825"/>
            </a:lvl4pPr>
            <a:lvl5pPr>
              <a:defRPr sz="825"/>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tekst 3"/>
          <p:cNvSpPr>
            <a:spLocks noGrp="1"/>
          </p:cNvSpPr>
          <p:nvPr>
            <p:ph type="body" sz="half" idx="2"/>
          </p:nvPr>
        </p:nvSpPr>
        <p:spPr>
          <a:xfrm>
            <a:off x="457202" y="2271341"/>
            <a:ext cx="3008313" cy="3876912"/>
          </a:xfrm>
        </p:spPr>
        <p:txBody>
          <a:bodyPr/>
          <a:lstStyle>
            <a:lvl1pPr marL="0" indent="0">
              <a:buNone/>
              <a:defRPr sz="9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nb-NO"/>
              <a:t>Klikk for å redigere tekststiler i malen</a:t>
            </a:r>
          </a:p>
        </p:txBody>
      </p:sp>
    </p:spTree>
    <p:extLst>
      <p:ext uri="{BB962C8B-B14F-4D97-AF65-F5344CB8AC3E}">
        <p14:creationId xmlns:p14="http://schemas.microsoft.com/office/powerpoint/2010/main" val="1273472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26" Type="http://schemas.openxmlformats.org/officeDocument/2006/relationships/image" Target="../media/image10.svg"/><Relationship Id="rId3" Type="http://schemas.openxmlformats.org/officeDocument/2006/relationships/slideLayout" Target="../slideLayouts/slideLayout3.xml"/><Relationship Id="rId21" Type="http://schemas.openxmlformats.org/officeDocument/2006/relationships/image" Target="../media/image5.png"/><Relationship Id="rId34" Type="http://schemas.openxmlformats.org/officeDocument/2006/relationships/image" Target="../media/image18.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5" Type="http://schemas.openxmlformats.org/officeDocument/2006/relationships/image" Target="../media/image9.png"/><Relationship Id="rId33" Type="http://schemas.openxmlformats.org/officeDocument/2006/relationships/image" Target="../media/image17.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svg"/><Relationship Id="rId29"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svg"/><Relationship Id="rId32" Type="http://schemas.openxmlformats.org/officeDocument/2006/relationships/image" Target="../media/image16.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28" Type="http://schemas.openxmlformats.org/officeDocument/2006/relationships/image" Target="../media/image12.svg"/><Relationship Id="rId10" Type="http://schemas.openxmlformats.org/officeDocument/2006/relationships/slideLayout" Target="../slideLayouts/slideLayout10.xml"/><Relationship Id="rId19" Type="http://schemas.openxmlformats.org/officeDocument/2006/relationships/image" Target="../media/image3.png"/><Relationship Id="rId31" Type="http://schemas.openxmlformats.org/officeDocument/2006/relationships/image" Target="../media/image1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svg"/><Relationship Id="rId27" Type="http://schemas.openxmlformats.org/officeDocument/2006/relationships/image" Target="../media/image11.png"/><Relationship Id="rId30" Type="http://schemas.openxmlformats.org/officeDocument/2006/relationships/image" Target="../media/image14.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Rektangel 28">
            <a:extLst>
              <a:ext uri="{FF2B5EF4-FFF2-40B4-BE49-F238E27FC236}">
                <a16:creationId xmlns:a16="http://schemas.microsoft.com/office/drawing/2014/main" id="{0FEEEE09-E639-F644-AA5A-47CD847A368F}"/>
              </a:ext>
            </a:extLst>
          </p:cNvPr>
          <p:cNvSpPr/>
          <p:nvPr userDrawn="1"/>
        </p:nvSpPr>
        <p:spPr>
          <a:xfrm>
            <a:off x="-1" y="0"/>
            <a:ext cx="9144001" cy="943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27" name="Rectangle 2"/>
          <p:cNvSpPr>
            <a:spLocks noGrp="1" noChangeArrowheads="1"/>
          </p:cNvSpPr>
          <p:nvPr>
            <p:ph type="title"/>
          </p:nvPr>
        </p:nvSpPr>
        <p:spPr bwMode="auto">
          <a:xfrm>
            <a:off x="755656" y="1071190"/>
            <a:ext cx="7770812" cy="9588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nb-NO" dirty="0"/>
              <a:t>Klikk for å redigere tittelstil</a:t>
            </a:r>
            <a:endParaRPr lang="en-GB" dirty="0"/>
          </a:p>
        </p:txBody>
      </p:sp>
      <p:sp>
        <p:nvSpPr>
          <p:cNvPr id="1028" name="Rectangle 3"/>
          <p:cNvSpPr>
            <a:spLocks noGrp="1" noChangeArrowheads="1"/>
          </p:cNvSpPr>
          <p:nvPr>
            <p:ph type="body" idx="1"/>
          </p:nvPr>
        </p:nvSpPr>
        <p:spPr bwMode="auto">
          <a:xfrm>
            <a:off x="762002" y="2162525"/>
            <a:ext cx="7770813"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6" name="TekstSylinder 5">
            <a:extLst>
              <a:ext uri="{FF2B5EF4-FFF2-40B4-BE49-F238E27FC236}">
                <a16:creationId xmlns:a16="http://schemas.microsoft.com/office/drawing/2014/main" id="{4EF256AF-4EAD-0240-8738-6E87A74F01AC}"/>
              </a:ext>
            </a:extLst>
          </p:cNvPr>
          <p:cNvSpPr txBox="1"/>
          <p:nvPr userDrawn="1"/>
        </p:nvSpPr>
        <p:spPr>
          <a:xfrm>
            <a:off x="2611104" y="363513"/>
            <a:ext cx="65" cy="138499"/>
          </a:xfrm>
          <a:prstGeom prst="rect">
            <a:avLst/>
          </a:prstGeom>
          <a:noFill/>
        </p:spPr>
        <p:txBody>
          <a:bodyPr wrap="none" lIns="0" tIns="0" rIns="0" bIns="0" rtlCol="0">
            <a:spAutoFit/>
          </a:bodyPr>
          <a:lstStyle/>
          <a:p>
            <a:pPr algn="l"/>
            <a:endParaRPr lang="nb-NO" sz="900" b="0" i="0" baseline="0" dirty="0">
              <a:latin typeface="Merriweather" pitchFamily="2" charset="77"/>
            </a:endParaRPr>
          </a:p>
        </p:txBody>
      </p:sp>
      <p:pic>
        <p:nvPicPr>
          <p:cNvPr id="197" name="Grafikk 196">
            <a:extLst>
              <a:ext uri="{FF2B5EF4-FFF2-40B4-BE49-F238E27FC236}">
                <a16:creationId xmlns:a16="http://schemas.microsoft.com/office/drawing/2014/main" id="{7C4D0C32-095A-CE49-8DCF-B22B0235D0C8}"/>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24022" y="117729"/>
            <a:ext cx="1819078" cy="684033"/>
          </a:xfrm>
          <a:prstGeom prst="rect">
            <a:avLst/>
          </a:prstGeom>
        </p:spPr>
      </p:pic>
      <p:pic>
        <p:nvPicPr>
          <p:cNvPr id="200" name="VESTLANDSFORSKING">
            <a:extLst>
              <a:ext uri="{FF2B5EF4-FFF2-40B4-BE49-F238E27FC236}">
                <a16:creationId xmlns:a16="http://schemas.microsoft.com/office/drawing/2014/main" id="{A9EE1752-40E2-8A49-A0F8-2FB077F7A25C}"/>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6973566" y="370390"/>
            <a:ext cx="1707512" cy="201761"/>
          </a:xfrm>
          <a:prstGeom prst="rect">
            <a:avLst/>
          </a:prstGeom>
        </p:spPr>
      </p:pic>
      <p:pic>
        <p:nvPicPr>
          <p:cNvPr id="47" name="CET" hidden="1">
            <a:extLst>
              <a:ext uri="{FF2B5EF4-FFF2-40B4-BE49-F238E27FC236}">
                <a16:creationId xmlns:a16="http://schemas.microsoft.com/office/drawing/2014/main" id="{65B9D075-C483-A941-9D0C-B264325641AB}"/>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6833461" y="266458"/>
            <a:ext cx="1987721" cy="418249"/>
          </a:xfrm>
          <a:prstGeom prst="rect">
            <a:avLst/>
          </a:prstGeom>
        </p:spPr>
      </p:pic>
      <p:pic>
        <p:nvPicPr>
          <p:cNvPr id="53" name="SINTEF" hidden="1">
            <a:extLst>
              <a:ext uri="{FF2B5EF4-FFF2-40B4-BE49-F238E27FC236}">
                <a16:creationId xmlns:a16="http://schemas.microsoft.com/office/drawing/2014/main" id="{BB4B5BA2-DEA8-9C4E-997E-34CC79520E57}"/>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7035166" y="291640"/>
            <a:ext cx="1699659" cy="357636"/>
          </a:xfrm>
          <a:prstGeom prst="rect">
            <a:avLst/>
          </a:prstGeom>
        </p:spPr>
      </p:pic>
      <p:pic>
        <p:nvPicPr>
          <p:cNvPr id="5" name="CICERO" hidden="1">
            <a:extLst>
              <a:ext uri="{FF2B5EF4-FFF2-40B4-BE49-F238E27FC236}">
                <a16:creationId xmlns:a16="http://schemas.microsoft.com/office/drawing/2014/main" id="{1A36457E-5774-C54A-BEC3-397D2949277E}"/>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6362361" y="218748"/>
            <a:ext cx="2524064" cy="531105"/>
          </a:xfrm>
          <a:prstGeom prst="rect">
            <a:avLst/>
          </a:prstGeom>
        </p:spPr>
      </p:pic>
      <p:pic>
        <p:nvPicPr>
          <p:cNvPr id="8" name="NORCE" hidden="1">
            <a:extLst>
              <a:ext uri="{FF2B5EF4-FFF2-40B4-BE49-F238E27FC236}">
                <a16:creationId xmlns:a16="http://schemas.microsoft.com/office/drawing/2014/main" id="{6DD6E10A-C1DB-134B-A54F-39253EDBF04F}"/>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6800501" y="266732"/>
            <a:ext cx="1944125" cy="409076"/>
          </a:xfrm>
          <a:prstGeom prst="rect">
            <a:avLst/>
          </a:prstGeom>
        </p:spPr>
      </p:pic>
      <p:pic>
        <p:nvPicPr>
          <p:cNvPr id="10" name="NTNU" hidden="1">
            <a:extLst>
              <a:ext uri="{FF2B5EF4-FFF2-40B4-BE49-F238E27FC236}">
                <a16:creationId xmlns:a16="http://schemas.microsoft.com/office/drawing/2014/main" id="{6876F4F2-9164-3446-A02F-0D4E9B8CE95A}"/>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7322095" y="331120"/>
            <a:ext cx="1409464" cy="296575"/>
          </a:xfrm>
          <a:prstGeom prst="rect">
            <a:avLst/>
          </a:prstGeom>
        </p:spPr>
      </p:pic>
      <p:pic>
        <p:nvPicPr>
          <p:cNvPr id="12" name="NORDLANDSFORSKNING" hidden="1">
            <a:extLst>
              <a:ext uri="{FF2B5EF4-FFF2-40B4-BE49-F238E27FC236}">
                <a16:creationId xmlns:a16="http://schemas.microsoft.com/office/drawing/2014/main" id="{A68D946A-D0CB-9449-AB63-65233F8BB762}"/>
              </a:ext>
            </a:extLst>
          </p:cNvPr>
          <p:cNvPicPr>
            <a:picLocks noChangeAspect="1"/>
          </p:cNvPicPr>
          <p:nvPr userDrawn="1"/>
        </p:nvPicPr>
        <p:blipFill>
          <a:blip r:embed="rId31">
            <a:extLst>
              <a:ext uri="{96DAC541-7B7A-43D3-8B79-37D633B846F1}">
                <asvg:svgBlip xmlns:asvg="http://schemas.microsoft.com/office/drawing/2016/SVG/main" r:embed="rId32"/>
              </a:ext>
            </a:extLst>
          </a:blip>
          <a:stretch>
            <a:fillRect/>
          </a:stretch>
        </p:blipFill>
        <p:spPr>
          <a:xfrm>
            <a:off x="6352781" y="203987"/>
            <a:ext cx="2391054" cy="503118"/>
          </a:xfrm>
          <a:prstGeom prst="rect">
            <a:avLst/>
          </a:prstGeom>
        </p:spPr>
      </p:pic>
      <p:pic>
        <p:nvPicPr>
          <p:cNvPr id="14" name="HVL" hidden="1">
            <a:extLst>
              <a:ext uri="{FF2B5EF4-FFF2-40B4-BE49-F238E27FC236}">
                <a16:creationId xmlns:a16="http://schemas.microsoft.com/office/drawing/2014/main" id="{8D05FFA1-A762-5B4C-A952-A337FC21AF73}"/>
              </a:ext>
            </a:extLst>
          </p:cNvPr>
          <p:cNvPicPr>
            <a:picLocks noChangeAspect="1"/>
          </p:cNvPicPr>
          <p:nvPr userDrawn="1"/>
        </p:nvPicPr>
        <p:blipFill>
          <a:blip r:embed="rId33">
            <a:extLst>
              <a:ext uri="{96DAC541-7B7A-43D3-8B79-37D633B846F1}">
                <asvg:svgBlip xmlns:asvg="http://schemas.microsoft.com/office/drawing/2016/SVG/main" r:embed="rId34"/>
              </a:ext>
            </a:extLst>
          </a:blip>
          <a:stretch>
            <a:fillRect/>
          </a:stretch>
        </p:blipFill>
        <p:spPr>
          <a:xfrm>
            <a:off x="6614990" y="250552"/>
            <a:ext cx="2053210" cy="432029"/>
          </a:xfrm>
          <a:prstGeom prst="rect">
            <a:avLst/>
          </a:prstGeom>
        </p:spPr>
      </p:pic>
    </p:spTree>
    <p:extLst>
      <p:ext uri="{BB962C8B-B14F-4D97-AF65-F5344CB8AC3E}">
        <p14:creationId xmlns:p14="http://schemas.microsoft.com/office/powerpoint/2010/main" val="202911025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71"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Lst>
  <p:txStyles>
    <p:titleStyle>
      <a:lvl1pPr algn="l" rtl="0" eaLnBrk="1" fontAlgn="base" hangingPunct="1">
        <a:spcBef>
          <a:spcPct val="0"/>
        </a:spcBef>
        <a:spcAft>
          <a:spcPct val="0"/>
        </a:spcAft>
        <a:defRPr sz="2800" b="1" i="0" spc="-38" baseline="0">
          <a:solidFill>
            <a:srgbClr val="2D555C"/>
          </a:solidFill>
          <a:latin typeface="Merriweather Sans" pitchFamily="2" charset="77"/>
          <a:ea typeface="+mj-ea"/>
          <a:cs typeface="+mj-cs"/>
        </a:defRPr>
      </a:lvl1pPr>
      <a:lvl2pPr algn="l" rtl="0" eaLnBrk="1" fontAlgn="base" hangingPunct="1">
        <a:spcBef>
          <a:spcPct val="0"/>
        </a:spcBef>
        <a:spcAft>
          <a:spcPct val="0"/>
        </a:spcAft>
        <a:defRPr sz="2400" b="1">
          <a:solidFill>
            <a:srgbClr val="0075B0"/>
          </a:solidFill>
          <a:latin typeface="Arial Narrow" pitchFamily="34" charset="0"/>
        </a:defRPr>
      </a:lvl2pPr>
      <a:lvl3pPr algn="l" rtl="0" eaLnBrk="1" fontAlgn="base" hangingPunct="1">
        <a:spcBef>
          <a:spcPct val="0"/>
        </a:spcBef>
        <a:spcAft>
          <a:spcPct val="0"/>
        </a:spcAft>
        <a:defRPr sz="2400" b="1">
          <a:solidFill>
            <a:srgbClr val="0075B0"/>
          </a:solidFill>
          <a:latin typeface="Arial Narrow" pitchFamily="34" charset="0"/>
        </a:defRPr>
      </a:lvl3pPr>
      <a:lvl4pPr algn="l" rtl="0" eaLnBrk="1" fontAlgn="base" hangingPunct="1">
        <a:spcBef>
          <a:spcPct val="0"/>
        </a:spcBef>
        <a:spcAft>
          <a:spcPct val="0"/>
        </a:spcAft>
        <a:defRPr sz="2400" b="1">
          <a:solidFill>
            <a:srgbClr val="0075B0"/>
          </a:solidFill>
          <a:latin typeface="Arial Narrow" pitchFamily="34" charset="0"/>
        </a:defRPr>
      </a:lvl4pPr>
      <a:lvl5pPr algn="l" rtl="0" eaLnBrk="1" fontAlgn="base" hangingPunct="1">
        <a:spcBef>
          <a:spcPct val="0"/>
        </a:spcBef>
        <a:spcAft>
          <a:spcPct val="0"/>
        </a:spcAft>
        <a:defRPr sz="2400" b="1">
          <a:solidFill>
            <a:srgbClr val="0075B0"/>
          </a:solidFill>
          <a:latin typeface="Arial Narrow" pitchFamily="34" charset="0"/>
        </a:defRPr>
      </a:lvl5pPr>
      <a:lvl6pPr marL="342892" algn="l" rtl="0" eaLnBrk="1" fontAlgn="base" hangingPunct="1">
        <a:spcBef>
          <a:spcPct val="0"/>
        </a:spcBef>
        <a:spcAft>
          <a:spcPct val="0"/>
        </a:spcAft>
        <a:defRPr sz="2400" b="1">
          <a:solidFill>
            <a:srgbClr val="0075B0"/>
          </a:solidFill>
          <a:latin typeface="Arial Narrow" pitchFamily="34" charset="0"/>
        </a:defRPr>
      </a:lvl6pPr>
      <a:lvl7pPr marL="685783" algn="l" rtl="0" eaLnBrk="1" fontAlgn="base" hangingPunct="1">
        <a:spcBef>
          <a:spcPct val="0"/>
        </a:spcBef>
        <a:spcAft>
          <a:spcPct val="0"/>
        </a:spcAft>
        <a:defRPr sz="2400" b="1">
          <a:solidFill>
            <a:srgbClr val="0075B0"/>
          </a:solidFill>
          <a:latin typeface="Arial Narrow" pitchFamily="34" charset="0"/>
        </a:defRPr>
      </a:lvl7pPr>
      <a:lvl8pPr marL="1028675" algn="l" rtl="0" eaLnBrk="1" fontAlgn="base" hangingPunct="1">
        <a:spcBef>
          <a:spcPct val="0"/>
        </a:spcBef>
        <a:spcAft>
          <a:spcPct val="0"/>
        </a:spcAft>
        <a:defRPr sz="2400" b="1">
          <a:solidFill>
            <a:srgbClr val="0075B0"/>
          </a:solidFill>
          <a:latin typeface="Arial Narrow" pitchFamily="34" charset="0"/>
        </a:defRPr>
      </a:lvl8pPr>
      <a:lvl9pPr marL="1371566" algn="l" rtl="0" eaLnBrk="1" fontAlgn="base" hangingPunct="1">
        <a:spcBef>
          <a:spcPct val="0"/>
        </a:spcBef>
        <a:spcAft>
          <a:spcPct val="0"/>
        </a:spcAft>
        <a:defRPr sz="2400" b="1">
          <a:solidFill>
            <a:srgbClr val="0075B0"/>
          </a:solidFill>
          <a:latin typeface="Arial Narrow" pitchFamily="34" charset="0"/>
        </a:defRPr>
      </a:lvl9pPr>
    </p:titleStyle>
    <p:bodyStyle>
      <a:lvl1pPr marL="257168" indent="-134997" algn="l" rtl="0" eaLnBrk="1" fontAlgn="base" hangingPunct="1">
        <a:lnSpc>
          <a:spcPct val="130000"/>
        </a:lnSpc>
        <a:spcBef>
          <a:spcPts val="450"/>
        </a:spcBef>
        <a:spcAft>
          <a:spcPct val="0"/>
        </a:spcAft>
        <a:buClr>
          <a:srgbClr val="EE6C1E"/>
        </a:buClr>
        <a:buFont typeface="Wingdings 2" pitchFamily="18" charset="2"/>
        <a:buChar char=""/>
        <a:defRPr sz="1800" b="1" i="0">
          <a:solidFill>
            <a:schemeClr val="tx1"/>
          </a:solidFill>
          <a:latin typeface="Merriweather Sans" pitchFamily="2" charset="77"/>
          <a:ea typeface="+mn-ea"/>
          <a:cs typeface="+mn-cs"/>
        </a:defRPr>
      </a:lvl1pPr>
      <a:lvl2pPr marL="404990" indent="-134997" algn="l" rtl="0" eaLnBrk="1" fontAlgn="base" hangingPunct="1">
        <a:lnSpc>
          <a:spcPct val="130000"/>
        </a:lnSpc>
        <a:spcBef>
          <a:spcPts val="0"/>
        </a:spcBef>
        <a:spcAft>
          <a:spcPct val="0"/>
        </a:spcAft>
        <a:buClr>
          <a:srgbClr val="62A7B8"/>
        </a:buClr>
        <a:buSzPct val="120000"/>
        <a:buFont typeface="System Font Regular"/>
        <a:buChar char="▸"/>
        <a:defRPr sz="1400" b="0" i="0">
          <a:solidFill>
            <a:schemeClr val="tx1"/>
          </a:solidFill>
          <a:latin typeface="Merriweather" pitchFamily="2" charset="77"/>
        </a:defRPr>
      </a:lvl2pPr>
      <a:lvl3pPr marL="607485" indent="-134997" algn="l" rtl="0" eaLnBrk="1" fontAlgn="base" hangingPunct="1">
        <a:lnSpc>
          <a:spcPct val="130000"/>
        </a:lnSpc>
        <a:spcBef>
          <a:spcPts val="0"/>
        </a:spcBef>
        <a:spcAft>
          <a:spcPct val="0"/>
        </a:spcAft>
        <a:buClr>
          <a:srgbClr val="EE6C1E"/>
        </a:buClr>
        <a:buSzPct val="120000"/>
        <a:buFont typeface="System Font Regular"/>
        <a:buChar char="•"/>
        <a:defRPr sz="1400" b="0" i="0">
          <a:solidFill>
            <a:schemeClr val="tx1"/>
          </a:solidFill>
          <a:latin typeface="Merriweather" pitchFamily="2" charset="77"/>
        </a:defRPr>
      </a:lvl3pPr>
      <a:lvl4pPr marL="809980" indent="-134997" algn="l" rtl="0" eaLnBrk="1" fontAlgn="base" hangingPunct="1">
        <a:lnSpc>
          <a:spcPct val="130000"/>
        </a:lnSpc>
        <a:spcBef>
          <a:spcPts val="0"/>
        </a:spcBef>
        <a:spcAft>
          <a:spcPct val="0"/>
        </a:spcAft>
        <a:buClr>
          <a:srgbClr val="62A7B8"/>
        </a:buClr>
        <a:buSzPct val="120000"/>
        <a:buFont typeface="System Font Regular"/>
        <a:buChar char="▸"/>
        <a:defRPr sz="1400" b="0" i="0">
          <a:solidFill>
            <a:schemeClr val="tx1"/>
          </a:solidFill>
          <a:latin typeface="Merriweather" pitchFamily="2" charset="77"/>
        </a:defRPr>
      </a:lvl4pPr>
      <a:lvl5pPr marL="1012475" indent="-134997" algn="l" rtl="0" eaLnBrk="1" fontAlgn="base" hangingPunct="1">
        <a:lnSpc>
          <a:spcPct val="130000"/>
        </a:lnSpc>
        <a:spcBef>
          <a:spcPts val="0"/>
        </a:spcBef>
        <a:spcAft>
          <a:spcPct val="0"/>
        </a:spcAft>
        <a:buClr>
          <a:srgbClr val="EE6C1E"/>
        </a:buClr>
        <a:buSzPct val="120000"/>
        <a:buFont typeface="System Font Regular"/>
        <a:buChar char="•"/>
        <a:defRPr sz="1400" b="0" i="0">
          <a:solidFill>
            <a:schemeClr val="tx1"/>
          </a:solidFill>
          <a:latin typeface="Merriweather" pitchFamily="2" charset="77"/>
        </a:defRPr>
      </a:lvl5pPr>
      <a:lvl6pPr marL="1885903" indent="-171446" algn="l" rtl="0" eaLnBrk="1" fontAlgn="base" hangingPunct="1">
        <a:lnSpc>
          <a:spcPct val="125000"/>
        </a:lnSpc>
        <a:spcBef>
          <a:spcPct val="20000"/>
        </a:spcBef>
        <a:spcAft>
          <a:spcPct val="0"/>
        </a:spcAft>
        <a:buClr>
          <a:schemeClr val="bg2"/>
        </a:buClr>
        <a:buChar char="•"/>
        <a:defRPr sz="1050">
          <a:solidFill>
            <a:schemeClr val="tx1"/>
          </a:solidFill>
          <a:latin typeface="+mn-lt"/>
        </a:defRPr>
      </a:lvl6pPr>
      <a:lvl7pPr marL="2228795" indent="-171446" algn="l" rtl="0" eaLnBrk="1" fontAlgn="base" hangingPunct="1">
        <a:lnSpc>
          <a:spcPct val="125000"/>
        </a:lnSpc>
        <a:spcBef>
          <a:spcPct val="20000"/>
        </a:spcBef>
        <a:spcAft>
          <a:spcPct val="0"/>
        </a:spcAft>
        <a:buClr>
          <a:schemeClr val="bg2"/>
        </a:buClr>
        <a:buChar char="•"/>
        <a:defRPr sz="1050">
          <a:solidFill>
            <a:schemeClr val="tx1"/>
          </a:solidFill>
          <a:latin typeface="+mn-lt"/>
        </a:defRPr>
      </a:lvl7pPr>
      <a:lvl8pPr marL="2571686" indent="-171446" algn="l" rtl="0" eaLnBrk="1" fontAlgn="base" hangingPunct="1">
        <a:lnSpc>
          <a:spcPct val="125000"/>
        </a:lnSpc>
        <a:spcBef>
          <a:spcPct val="20000"/>
        </a:spcBef>
        <a:spcAft>
          <a:spcPct val="0"/>
        </a:spcAft>
        <a:buClr>
          <a:schemeClr val="bg2"/>
        </a:buClr>
        <a:buChar char="•"/>
        <a:defRPr sz="1050">
          <a:solidFill>
            <a:schemeClr val="tx1"/>
          </a:solidFill>
          <a:latin typeface="+mn-lt"/>
        </a:defRPr>
      </a:lvl8pPr>
      <a:lvl9pPr marL="2914577" indent="-171446" algn="l" rtl="0" eaLnBrk="1" fontAlgn="base" hangingPunct="1">
        <a:lnSpc>
          <a:spcPct val="125000"/>
        </a:lnSpc>
        <a:spcBef>
          <a:spcPct val="20000"/>
        </a:spcBef>
        <a:spcAft>
          <a:spcPct val="0"/>
        </a:spcAft>
        <a:buClr>
          <a:schemeClr val="bg2"/>
        </a:buClr>
        <a:buChar char="•"/>
        <a:defRPr sz="1050">
          <a:solidFill>
            <a:schemeClr val="tx1"/>
          </a:solidFill>
          <a:latin typeface="+mn-lt"/>
        </a:defRPr>
      </a:lvl9pPr>
    </p:bodyStyle>
    <p:otherStyle>
      <a:defPPr>
        <a:defRPr lang="nb-NO"/>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richard.klein@sei.org," TargetMode="External"/><Relationship Id="rId2" Type="http://schemas.openxmlformats.org/officeDocument/2006/relationships/hyperlink" Target="mailto:sirkku.juhola@helsinki.fi" TargetMode="External"/><Relationship Id="rId1" Type="http://schemas.openxmlformats.org/officeDocument/2006/relationships/slideLayout" Target="../slideLayouts/slideLayout2.xml"/><Relationship Id="rId6" Type="http://schemas.openxmlformats.org/officeDocument/2006/relationships/hyperlink" Target="mailto:B.Sovacool@sussex.ac.uk" TargetMode="External"/><Relationship Id="rId5" Type="http://schemas.openxmlformats.org/officeDocument/2006/relationships/hyperlink" Target="mailto:frans.berkhout@kcl.ac.uk" TargetMode="External"/><Relationship Id="rId4" Type="http://schemas.openxmlformats.org/officeDocument/2006/relationships/hyperlink" Target="mailto:lemos@umich.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klimaomstilling.no/" TargetMode="External"/><Relationship Id="rId2" Type="http://schemas.openxmlformats.org/officeDocument/2006/relationships/hyperlink" Target="http://www.klimamonitor.no/" TargetMode="External"/><Relationship Id="rId1" Type="http://schemas.openxmlformats.org/officeDocument/2006/relationships/slideLayout" Target="../slideLayouts/slideLayout2.xml"/><Relationship Id="rId4" Type="http://schemas.openxmlformats.org/officeDocument/2006/relationships/hyperlink" Target="https://www.hvl.no/en/studies-at-hvl/study-programmes/2021h/macc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tel 64">
            <a:extLst>
              <a:ext uri="{FF2B5EF4-FFF2-40B4-BE49-F238E27FC236}">
                <a16:creationId xmlns:a16="http://schemas.microsoft.com/office/drawing/2014/main" id="{E58F39A3-B4F6-7242-A851-09DA46F14B5D}"/>
              </a:ext>
            </a:extLst>
          </p:cNvPr>
          <p:cNvSpPr>
            <a:spLocks noGrp="1"/>
          </p:cNvSpPr>
          <p:nvPr>
            <p:ph type="title"/>
          </p:nvPr>
        </p:nvSpPr>
        <p:spPr>
          <a:xfrm>
            <a:off x="685800" y="1976345"/>
            <a:ext cx="7772400" cy="1926563"/>
          </a:xfrm>
        </p:spPr>
        <p:txBody>
          <a:bodyPr/>
          <a:lstStyle/>
          <a:p>
            <a:pPr algn="ctr"/>
            <a:br>
              <a:rPr lang="en-US" dirty="0"/>
            </a:br>
            <a:r>
              <a:rPr lang="en-US" dirty="0"/>
              <a:t>SCA-Noradapt</a:t>
            </a:r>
            <a:br>
              <a:rPr lang="en-US" dirty="0"/>
            </a:br>
            <a:r>
              <a:rPr lang="en-US" sz="2400" dirty="0"/>
              <a:t>The Scientific Advisory Board (SCA) of Noradapt (the Norwegian Research Centre on Sustainable Climate Change Adaptation (Noradapt)</a:t>
            </a:r>
            <a:endParaRPr lang="nb-NO" dirty="0"/>
          </a:p>
        </p:txBody>
      </p:sp>
      <p:pic>
        <p:nvPicPr>
          <p:cNvPr id="3" name="Bilde 2" descr="Et bilde som inneholder tegning, vindu&#10;&#10;Automatisk generert beskrivelse">
            <a:extLst>
              <a:ext uri="{FF2B5EF4-FFF2-40B4-BE49-F238E27FC236}">
                <a16:creationId xmlns:a16="http://schemas.microsoft.com/office/drawing/2014/main" id="{44657780-DCFB-4175-AA88-F2C63507323A}"/>
              </a:ext>
            </a:extLst>
          </p:cNvPr>
          <p:cNvPicPr>
            <a:picLocks noChangeAspect="1"/>
          </p:cNvPicPr>
          <p:nvPr/>
        </p:nvPicPr>
        <p:blipFill>
          <a:blip r:embed="rId3">
            <a:alphaModFix/>
          </a:blip>
          <a:stretch>
            <a:fillRect/>
          </a:stretch>
        </p:blipFill>
        <p:spPr>
          <a:xfrm>
            <a:off x="468485" y="222645"/>
            <a:ext cx="4103515" cy="1547709"/>
          </a:xfrm>
          <a:prstGeom prst="rect">
            <a:avLst/>
          </a:prstGeom>
        </p:spPr>
      </p:pic>
      <p:sp>
        <p:nvSpPr>
          <p:cNvPr id="4" name="Undertittel 3">
            <a:extLst>
              <a:ext uri="{FF2B5EF4-FFF2-40B4-BE49-F238E27FC236}">
                <a16:creationId xmlns:a16="http://schemas.microsoft.com/office/drawing/2014/main" id="{0936C2BE-B6DE-47BC-AB2F-2A8579D1834D}"/>
              </a:ext>
            </a:extLst>
          </p:cNvPr>
          <p:cNvSpPr>
            <a:spLocks noGrp="1"/>
          </p:cNvSpPr>
          <p:nvPr>
            <p:ph type="subTitle" idx="1"/>
          </p:nvPr>
        </p:nvSpPr>
        <p:spPr/>
        <p:txBody>
          <a:bodyPr/>
          <a:lstStyle/>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Workshop on sustainable climate adaptation, Noradapt, 5. October 2021</a:t>
            </a:r>
            <a:endParaRPr lang="en-GB" dirty="0"/>
          </a:p>
        </p:txBody>
      </p:sp>
    </p:spTree>
    <p:extLst>
      <p:ext uri="{BB962C8B-B14F-4D97-AF65-F5344CB8AC3E}">
        <p14:creationId xmlns:p14="http://schemas.microsoft.com/office/powerpoint/2010/main" val="4071024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D49940-E7E5-43E2-BF4B-4DC425B5CBF7}"/>
              </a:ext>
            </a:extLst>
          </p:cNvPr>
          <p:cNvSpPr>
            <a:spLocks noGrp="1"/>
          </p:cNvSpPr>
          <p:nvPr>
            <p:ph type="title"/>
          </p:nvPr>
        </p:nvSpPr>
        <p:spPr/>
        <p:txBody>
          <a:bodyPr/>
          <a:lstStyle/>
          <a:p>
            <a:r>
              <a:rPr lang="en-GB" dirty="0"/>
              <a:t>Financial framework and roles of SCA-Noradapt</a:t>
            </a:r>
          </a:p>
        </p:txBody>
      </p:sp>
      <p:sp>
        <p:nvSpPr>
          <p:cNvPr id="3" name="Plassholder for innhold 2">
            <a:extLst>
              <a:ext uri="{FF2B5EF4-FFF2-40B4-BE49-F238E27FC236}">
                <a16:creationId xmlns:a16="http://schemas.microsoft.com/office/drawing/2014/main" id="{4F8EFCDD-3826-4445-A9FF-1CB3A6E6054A}"/>
              </a:ext>
            </a:extLst>
          </p:cNvPr>
          <p:cNvSpPr>
            <a:spLocks noGrp="1"/>
          </p:cNvSpPr>
          <p:nvPr>
            <p:ph idx="1"/>
          </p:nvPr>
        </p:nvSpPr>
        <p:spPr/>
        <p:txBody>
          <a:bodyPr/>
          <a:lstStyle/>
          <a:p>
            <a:r>
              <a:rPr lang="en-GB" dirty="0"/>
              <a:t>Financial framework</a:t>
            </a:r>
          </a:p>
          <a:p>
            <a:pPr lvl="1"/>
            <a:r>
              <a:rPr lang="en-GB" dirty="0"/>
              <a:t>Basic financing of SCA (individual contracts with each member) </a:t>
            </a:r>
          </a:p>
          <a:p>
            <a:pPr lvl="1"/>
            <a:r>
              <a:rPr lang="en-GB" dirty="0"/>
              <a:t>Additional project financed activities (e.g. partner in Noradapt projects)</a:t>
            </a:r>
          </a:p>
          <a:p>
            <a:r>
              <a:rPr lang="en-GB" dirty="0"/>
              <a:t>Potential roles</a:t>
            </a:r>
          </a:p>
          <a:p>
            <a:pPr lvl="1"/>
            <a:r>
              <a:rPr lang="en-GB" dirty="0"/>
              <a:t>Take part in 3-4 meetings / workshops annually, possibility of 1 physical meeting in connection with the general assembly of Noradapt</a:t>
            </a:r>
          </a:p>
          <a:p>
            <a:pPr lvl="1"/>
            <a:r>
              <a:rPr lang="en-GB" dirty="0"/>
              <a:t>Reviewing proposals for (large) internally funded Noradapt projects</a:t>
            </a:r>
          </a:p>
          <a:p>
            <a:pPr lvl="1"/>
            <a:r>
              <a:rPr lang="en-GB" dirty="0"/>
              <a:t>Commenting and/or co-editing journal articles</a:t>
            </a:r>
          </a:p>
          <a:p>
            <a:pPr lvl="1"/>
            <a:r>
              <a:rPr lang="en-GB" dirty="0"/>
              <a:t>Reviewing book proposals / book chapters </a:t>
            </a:r>
          </a:p>
          <a:p>
            <a:pPr lvl="1"/>
            <a:r>
              <a:rPr lang="en-GB" dirty="0"/>
              <a:t>Editing individual books</a:t>
            </a:r>
          </a:p>
          <a:p>
            <a:pPr lvl="1"/>
            <a:r>
              <a:rPr lang="en-GB" dirty="0"/>
              <a:t>Commenting on and/or becoming partners in external proposals (to Norwegian research council, EU etc)</a:t>
            </a:r>
          </a:p>
          <a:p>
            <a:pPr lvl="1"/>
            <a:r>
              <a:rPr lang="en-GB" dirty="0"/>
              <a:t>Being a host for young research mobility</a:t>
            </a:r>
          </a:p>
        </p:txBody>
      </p:sp>
    </p:spTree>
    <p:extLst>
      <p:ext uri="{BB962C8B-B14F-4D97-AF65-F5344CB8AC3E}">
        <p14:creationId xmlns:p14="http://schemas.microsoft.com/office/powerpoint/2010/main" val="2931043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368155-79D0-49CB-893E-8C7EB90970AC}"/>
              </a:ext>
            </a:extLst>
          </p:cNvPr>
          <p:cNvSpPr>
            <a:spLocks noGrp="1"/>
          </p:cNvSpPr>
          <p:nvPr>
            <p:ph type="title"/>
          </p:nvPr>
        </p:nvSpPr>
        <p:spPr/>
        <p:txBody>
          <a:bodyPr/>
          <a:lstStyle/>
          <a:p>
            <a:r>
              <a:rPr lang="en-GB" dirty="0"/>
              <a:t>Program</a:t>
            </a:r>
          </a:p>
        </p:txBody>
      </p:sp>
      <p:pic>
        <p:nvPicPr>
          <p:cNvPr id="7" name="Bilde 6">
            <a:extLst>
              <a:ext uri="{FF2B5EF4-FFF2-40B4-BE49-F238E27FC236}">
                <a16:creationId xmlns:a16="http://schemas.microsoft.com/office/drawing/2014/main" id="{629F4E28-E439-4FE5-A373-500046FDEB1B}"/>
              </a:ext>
            </a:extLst>
          </p:cNvPr>
          <p:cNvPicPr>
            <a:picLocks noChangeAspect="1"/>
          </p:cNvPicPr>
          <p:nvPr/>
        </p:nvPicPr>
        <p:blipFill>
          <a:blip r:embed="rId2"/>
          <a:stretch>
            <a:fillRect/>
          </a:stretch>
        </p:blipFill>
        <p:spPr>
          <a:xfrm>
            <a:off x="762005" y="2173679"/>
            <a:ext cx="4968761" cy="4004429"/>
          </a:xfrm>
          <a:prstGeom prst="rect">
            <a:avLst/>
          </a:prstGeom>
        </p:spPr>
      </p:pic>
    </p:spTree>
    <p:extLst>
      <p:ext uri="{BB962C8B-B14F-4D97-AF65-F5344CB8AC3E}">
        <p14:creationId xmlns:p14="http://schemas.microsoft.com/office/powerpoint/2010/main" val="653584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2B9E272-32F5-4C73-9653-D135E2AB5E4A}"/>
              </a:ext>
            </a:extLst>
          </p:cNvPr>
          <p:cNvSpPr>
            <a:spLocks noGrp="1"/>
          </p:cNvSpPr>
          <p:nvPr>
            <p:ph type="title"/>
          </p:nvPr>
        </p:nvSpPr>
        <p:spPr/>
        <p:txBody>
          <a:bodyPr/>
          <a:lstStyle/>
          <a:p>
            <a:r>
              <a:rPr lang="en-GB" dirty="0"/>
              <a:t>Members of the Scientific Advisory Board</a:t>
            </a:r>
          </a:p>
        </p:txBody>
      </p:sp>
      <p:graphicFrame>
        <p:nvGraphicFramePr>
          <p:cNvPr id="5" name="Tabell 5">
            <a:extLst>
              <a:ext uri="{FF2B5EF4-FFF2-40B4-BE49-F238E27FC236}">
                <a16:creationId xmlns:a16="http://schemas.microsoft.com/office/drawing/2014/main" id="{29D6945C-EB7C-4438-882C-72C1C3FB5B31}"/>
              </a:ext>
            </a:extLst>
          </p:cNvPr>
          <p:cNvGraphicFramePr>
            <a:graphicFrameLocks noGrp="1"/>
          </p:cNvGraphicFramePr>
          <p:nvPr>
            <p:ph idx="1"/>
            <p:extLst>
              <p:ext uri="{D42A27DB-BD31-4B8C-83A1-F6EECF244321}">
                <p14:modId xmlns:p14="http://schemas.microsoft.com/office/powerpoint/2010/main" val="3842928665"/>
              </p:ext>
            </p:extLst>
          </p:nvPr>
        </p:nvGraphicFramePr>
        <p:xfrm>
          <a:off x="761999" y="2192338"/>
          <a:ext cx="7619997" cy="2225040"/>
        </p:xfrm>
        <a:graphic>
          <a:graphicData uri="http://schemas.openxmlformats.org/drawingml/2006/table">
            <a:tbl>
              <a:tblPr firstRow="1" bandRow="1">
                <a:tableStyleId>{5C22544A-7EE6-4342-B048-85BDC9FD1C3A}</a:tableStyleId>
              </a:tblPr>
              <a:tblGrid>
                <a:gridCol w="2539999">
                  <a:extLst>
                    <a:ext uri="{9D8B030D-6E8A-4147-A177-3AD203B41FA5}">
                      <a16:colId xmlns:a16="http://schemas.microsoft.com/office/drawing/2014/main" val="795029724"/>
                    </a:ext>
                  </a:extLst>
                </a:gridCol>
                <a:gridCol w="2539999">
                  <a:extLst>
                    <a:ext uri="{9D8B030D-6E8A-4147-A177-3AD203B41FA5}">
                      <a16:colId xmlns:a16="http://schemas.microsoft.com/office/drawing/2014/main" val="3349527512"/>
                    </a:ext>
                  </a:extLst>
                </a:gridCol>
                <a:gridCol w="2539999">
                  <a:extLst>
                    <a:ext uri="{9D8B030D-6E8A-4147-A177-3AD203B41FA5}">
                      <a16:colId xmlns:a16="http://schemas.microsoft.com/office/drawing/2014/main" val="2999670624"/>
                    </a:ext>
                  </a:extLst>
                </a:gridCol>
              </a:tblGrid>
              <a:tr h="370840">
                <a:tc>
                  <a:txBody>
                    <a:bodyPr/>
                    <a:lstStyle/>
                    <a:p>
                      <a:r>
                        <a:rPr lang="en-GB" dirty="0"/>
                        <a:t>Member</a:t>
                      </a:r>
                    </a:p>
                  </a:txBody>
                  <a:tcPr/>
                </a:tc>
                <a:tc>
                  <a:txBody>
                    <a:bodyPr/>
                    <a:lstStyle/>
                    <a:p>
                      <a:r>
                        <a:rPr lang="en-GB" dirty="0"/>
                        <a:t>Institution</a:t>
                      </a:r>
                    </a:p>
                  </a:txBody>
                  <a:tcPr/>
                </a:tc>
                <a:tc>
                  <a:txBody>
                    <a:bodyPr/>
                    <a:lstStyle/>
                    <a:p>
                      <a:r>
                        <a:rPr lang="en-GB" dirty="0"/>
                        <a:t>Email</a:t>
                      </a:r>
                    </a:p>
                  </a:txBody>
                  <a:tcPr/>
                </a:tc>
                <a:extLst>
                  <a:ext uri="{0D108BD9-81ED-4DB2-BD59-A6C34878D82A}">
                    <a16:rowId xmlns:a16="http://schemas.microsoft.com/office/drawing/2014/main" val="1429962925"/>
                  </a:ext>
                </a:extLst>
              </a:tr>
              <a:tr h="370840">
                <a:tc>
                  <a:txBody>
                    <a:bodyPr/>
                    <a:lstStyle/>
                    <a:p>
                      <a:pPr>
                        <a:lnSpc>
                          <a:spcPct val="107000"/>
                        </a:lnSpc>
                        <a:spcAft>
                          <a:spcPts val="800"/>
                        </a:spcAft>
                      </a:pPr>
                      <a:r>
                        <a:rPr lang="nb-NO"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Sirkku</a:t>
                      </a:r>
                      <a:r>
                        <a:rPr lang="nb-N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nb-NO"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Juhola</a:t>
                      </a:r>
                      <a:r>
                        <a:rPr lang="nb-N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(leader)</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nb-N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Helsinki universitiet</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nb-NO" sz="14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2"/>
                        </a:rPr>
                        <a:t>sirkku.juhola@helsinki.fi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039558787"/>
                  </a:ext>
                </a:extLst>
              </a:tr>
              <a:tr h="370840">
                <a:tc>
                  <a:txBody>
                    <a:bodyPr/>
                    <a:lstStyle/>
                    <a:p>
                      <a:pPr>
                        <a:lnSpc>
                          <a:spcPct val="107000"/>
                        </a:lnSpc>
                        <a:spcAft>
                          <a:spcPts val="800"/>
                        </a:spcAft>
                      </a:pPr>
                      <a:r>
                        <a:rPr lang="nb-N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Richard Klein</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nb-N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Stockholm Environment Institute</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nb-NO" sz="14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richard.klein@sei.org,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47684929"/>
                  </a:ext>
                </a:extLst>
              </a:tr>
              <a:tr h="370840">
                <a:tc>
                  <a:txBody>
                    <a:bodyPr/>
                    <a:lstStyle/>
                    <a:p>
                      <a:pPr>
                        <a:lnSpc>
                          <a:spcPct val="107000"/>
                        </a:lnSpc>
                        <a:spcAft>
                          <a:spcPts val="800"/>
                        </a:spcAft>
                      </a:pPr>
                      <a:r>
                        <a:rPr lang="nb-N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Maria Carmen Lemos</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nb-NO"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University</a:t>
                      </a:r>
                      <a:r>
                        <a:rPr lang="nb-N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nb-NO"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a:t>
                      </a:r>
                      <a:r>
                        <a:rPr lang="nb-N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Michigan</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nb-NO" sz="14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4"/>
                        </a:rPr>
                        <a:t>lemos@umich.edu</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25742964"/>
                  </a:ext>
                </a:extLst>
              </a:tr>
              <a:tr h="370840">
                <a:tc>
                  <a:txBody>
                    <a:bodyPr/>
                    <a:lstStyle/>
                    <a:p>
                      <a:pPr>
                        <a:lnSpc>
                          <a:spcPct val="107000"/>
                        </a:lnSpc>
                        <a:spcAft>
                          <a:spcPts val="800"/>
                        </a:spcAft>
                      </a:pPr>
                      <a:r>
                        <a:rPr lang="nb-N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Frans Berkhout</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nb-N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King’s College London</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nb-NO" sz="14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5"/>
                        </a:rPr>
                        <a:t>frans.berkhout@kcl.ac.uk</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46106710"/>
                  </a:ext>
                </a:extLst>
              </a:tr>
              <a:tr h="370840">
                <a:tc>
                  <a:txBody>
                    <a:bodyPr/>
                    <a:lstStyle/>
                    <a:p>
                      <a:pPr>
                        <a:lnSpc>
                          <a:spcPct val="107000"/>
                        </a:lnSpc>
                        <a:spcAft>
                          <a:spcPts val="800"/>
                        </a:spcAft>
                      </a:pPr>
                      <a:r>
                        <a:rPr lang="nb-N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Benjamin Sovacool</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nb-N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University of Sussex</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nb-NO" sz="14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6"/>
                        </a:rPr>
                        <a:t>B.Sovacool@sussex.ac.uk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32705462"/>
                  </a:ext>
                </a:extLst>
              </a:tr>
            </a:tbl>
          </a:graphicData>
        </a:graphic>
      </p:graphicFrame>
    </p:spTree>
    <p:extLst>
      <p:ext uri="{BB962C8B-B14F-4D97-AF65-F5344CB8AC3E}">
        <p14:creationId xmlns:p14="http://schemas.microsoft.com/office/powerpoint/2010/main" val="797544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DA6910-F298-438C-8673-6D1A9E444468}"/>
              </a:ext>
            </a:extLst>
          </p:cNvPr>
          <p:cNvSpPr>
            <a:spLocks noGrp="1"/>
          </p:cNvSpPr>
          <p:nvPr>
            <p:ph type="title"/>
          </p:nvPr>
        </p:nvSpPr>
        <p:spPr/>
        <p:txBody>
          <a:bodyPr/>
          <a:lstStyle/>
          <a:p>
            <a:r>
              <a:rPr lang="en-GB" dirty="0">
                <a:solidFill>
                  <a:schemeClr val="tx1"/>
                </a:solidFill>
              </a:rPr>
              <a:t>Noradapt established in 2018</a:t>
            </a:r>
          </a:p>
        </p:txBody>
      </p:sp>
      <p:sp>
        <p:nvSpPr>
          <p:cNvPr id="3" name="Plassholder for innhold 2">
            <a:extLst>
              <a:ext uri="{FF2B5EF4-FFF2-40B4-BE49-F238E27FC236}">
                <a16:creationId xmlns:a16="http://schemas.microsoft.com/office/drawing/2014/main" id="{F503E716-2D3E-4E79-9871-682222273F34}"/>
              </a:ext>
            </a:extLst>
          </p:cNvPr>
          <p:cNvSpPr>
            <a:spLocks noGrp="1"/>
          </p:cNvSpPr>
          <p:nvPr>
            <p:ph idx="1"/>
          </p:nvPr>
        </p:nvSpPr>
        <p:spPr>
          <a:xfrm>
            <a:off x="762003" y="2631974"/>
            <a:ext cx="3620811" cy="3707280"/>
          </a:xfrm>
        </p:spPr>
        <p:txBody>
          <a:bodyPr/>
          <a:lstStyle/>
          <a:p>
            <a:pPr>
              <a:spcBef>
                <a:spcPts val="1200"/>
              </a:spcBef>
            </a:pPr>
            <a:r>
              <a:rPr lang="en-US" sz="1400" b="0" dirty="0"/>
              <a:t>Managed by Western Norway Research Institute in </a:t>
            </a:r>
            <a:r>
              <a:rPr lang="en-US" sz="1400" b="0" dirty="0" err="1"/>
              <a:t>Sogndal</a:t>
            </a:r>
            <a:r>
              <a:rPr lang="en-US" sz="1400" b="0" dirty="0"/>
              <a:t>. </a:t>
            </a:r>
          </a:p>
          <a:p>
            <a:pPr>
              <a:spcBef>
                <a:spcPts val="1200"/>
              </a:spcBef>
            </a:pPr>
            <a:r>
              <a:rPr lang="en-US" sz="1400" b="0" dirty="0"/>
              <a:t>The center aims to offer research-based answers to society’s needs in the face of a changing climate. </a:t>
            </a:r>
          </a:p>
          <a:p>
            <a:pPr>
              <a:spcBef>
                <a:spcPts val="1200"/>
              </a:spcBef>
            </a:pPr>
            <a:r>
              <a:rPr lang="en-US" sz="1400" b="0" dirty="0"/>
              <a:t>The Centre emphasizes sustainability in its approach to climate change adaptation, promoting adaptation measures that do not conflict with the goal of sustainable development.</a:t>
            </a:r>
          </a:p>
          <a:p>
            <a:pPr>
              <a:spcBef>
                <a:spcPts val="1200"/>
              </a:spcBef>
            </a:pPr>
            <a:r>
              <a:rPr lang="en-US" sz="1400" b="0" dirty="0"/>
              <a:t>Government annual basic funding of 5 million NOK since 2019</a:t>
            </a:r>
            <a:endParaRPr lang="en-GB" sz="1400" b="0" dirty="0"/>
          </a:p>
          <a:p>
            <a:pPr marL="122171" indent="0">
              <a:spcBef>
                <a:spcPts val="1200"/>
              </a:spcBef>
              <a:buNone/>
            </a:pPr>
            <a:endParaRPr lang="en-US" sz="1400" b="0" dirty="0"/>
          </a:p>
        </p:txBody>
      </p:sp>
      <p:pic>
        <p:nvPicPr>
          <p:cNvPr id="4" name="Bilde 3">
            <a:extLst>
              <a:ext uri="{FF2B5EF4-FFF2-40B4-BE49-F238E27FC236}">
                <a16:creationId xmlns:a16="http://schemas.microsoft.com/office/drawing/2014/main" id="{D0835E0B-3335-4B1A-A020-8AC07F6034C9}"/>
              </a:ext>
            </a:extLst>
          </p:cNvPr>
          <p:cNvPicPr>
            <a:picLocks noChangeAspect="1"/>
          </p:cNvPicPr>
          <p:nvPr/>
        </p:nvPicPr>
        <p:blipFill>
          <a:blip r:embed="rId3"/>
          <a:stretch>
            <a:fillRect/>
          </a:stretch>
        </p:blipFill>
        <p:spPr>
          <a:xfrm>
            <a:off x="4493990" y="2700496"/>
            <a:ext cx="4130636" cy="2195884"/>
          </a:xfrm>
          <a:prstGeom prst="rect">
            <a:avLst/>
          </a:prstGeom>
        </p:spPr>
      </p:pic>
      <p:sp>
        <p:nvSpPr>
          <p:cNvPr id="6" name="TekstSylinder 5">
            <a:extLst>
              <a:ext uri="{FF2B5EF4-FFF2-40B4-BE49-F238E27FC236}">
                <a16:creationId xmlns:a16="http://schemas.microsoft.com/office/drawing/2014/main" id="{542C5891-4F40-46AE-B876-A6A1525F4C97}"/>
              </a:ext>
            </a:extLst>
          </p:cNvPr>
          <p:cNvSpPr txBox="1"/>
          <p:nvPr/>
        </p:nvSpPr>
        <p:spPr>
          <a:xfrm>
            <a:off x="4493990" y="5112130"/>
            <a:ext cx="4130636" cy="738664"/>
          </a:xfrm>
          <a:prstGeom prst="rect">
            <a:avLst/>
          </a:prstGeom>
          <a:solidFill>
            <a:schemeClr val="bg1">
              <a:lumMod val="95000"/>
            </a:schemeClr>
          </a:solidFill>
        </p:spPr>
        <p:txBody>
          <a:bodyPr wrap="square">
            <a:spAutoFit/>
          </a:bodyPr>
          <a:lstStyle/>
          <a:p>
            <a:pPr>
              <a:spcBef>
                <a:spcPts val="1200"/>
              </a:spcBef>
            </a:pPr>
            <a:r>
              <a:rPr lang="en-US" sz="1400" dirty="0"/>
              <a:t>Formally opened by the state secretary of the ministry of Climate and Environment in December 2018 </a:t>
            </a:r>
          </a:p>
        </p:txBody>
      </p:sp>
    </p:spTree>
    <p:extLst>
      <p:ext uri="{BB962C8B-B14F-4D97-AF65-F5344CB8AC3E}">
        <p14:creationId xmlns:p14="http://schemas.microsoft.com/office/powerpoint/2010/main" val="2771815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Bilde 30">
            <a:extLst>
              <a:ext uri="{FF2B5EF4-FFF2-40B4-BE49-F238E27FC236}">
                <a16:creationId xmlns:a16="http://schemas.microsoft.com/office/drawing/2014/main" id="{E275B9E8-1A35-4EAD-B10F-69D293130CBD}"/>
              </a:ext>
            </a:extLst>
          </p:cNvPr>
          <p:cNvPicPr>
            <a:picLocks noChangeAspect="1"/>
          </p:cNvPicPr>
          <p:nvPr/>
        </p:nvPicPr>
        <p:blipFill>
          <a:blip r:embed="rId3"/>
          <a:stretch>
            <a:fillRect/>
          </a:stretch>
        </p:blipFill>
        <p:spPr>
          <a:xfrm>
            <a:off x="314114" y="1914526"/>
            <a:ext cx="8515771" cy="4220860"/>
          </a:xfrm>
          <a:prstGeom prst="rect">
            <a:avLst/>
          </a:prstGeom>
        </p:spPr>
      </p:pic>
      <p:sp>
        <p:nvSpPr>
          <p:cNvPr id="2" name="Tittel 1">
            <a:extLst>
              <a:ext uri="{FF2B5EF4-FFF2-40B4-BE49-F238E27FC236}">
                <a16:creationId xmlns:a16="http://schemas.microsoft.com/office/drawing/2014/main" id="{1E12A434-3FEB-49C5-B2A7-94529D402405}"/>
              </a:ext>
            </a:extLst>
          </p:cNvPr>
          <p:cNvSpPr>
            <a:spLocks noGrp="1"/>
          </p:cNvSpPr>
          <p:nvPr>
            <p:ph type="title"/>
          </p:nvPr>
        </p:nvSpPr>
        <p:spPr/>
        <p:txBody>
          <a:bodyPr/>
          <a:lstStyle/>
          <a:p>
            <a:r>
              <a:rPr lang="en-GB" dirty="0"/>
              <a:t>Our research PARTNERS</a:t>
            </a:r>
          </a:p>
        </p:txBody>
      </p:sp>
      <p:sp>
        <p:nvSpPr>
          <p:cNvPr id="3" name="TekstSylinder 2">
            <a:extLst>
              <a:ext uri="{FF2B5EF4-FFF2-40B4-BE49-F238E27FC236}">
                <a16:creationId xmlns:a16="http://schemas.microsoft.com/office/drawing/2014/main" id="{F52A9EE5-F166-4994-9653-239888384FB1}"/>
              </a:ext>
            </a:extLst>
          </p:cNvPr>
          <p:cNvSpPr txBox="1"/>
          <p:nvPr/>
        </p:nvSpPr>
        <p:spPr>
          <a:xfrm>
            <a:off x="2405937" y="5224132"/>
            <a:ext cx="868828" cy="369332"/>
          </a:xfrm>
          <a:prstGeom prst="rect">
            <a:avLst/>
          </a:prstGeom>
          <a:solidFill>
            <a:schemeClr val="bg1"/>
          </a:solidFill>
        </p:spPr>
        <p:txBody>
          <a:bodyPr wrap="square" lIns="0" tIns="0" rIns="0" bIns="0" rtlCol="0">
            <a:spAutoFit/>
          </a:bodyPr>
          <a:lstStyle/>
          <a:p>
            <a:pPr algn="l"/>
            <a:r>
              <a:rPr lang="nb-NO" i="0" baseline="0" dirty="0">
                <a:latin typeface="Merriweather" pitchFamily="2" charset="77"/>
              </a:rPr>
              <a:t>Bergen</a:t>
            </a:r>
            <a:r>
              <a:rPr lang="nb-NO" sz="2400" i="0" baseline="0" dirty="0">
                <a:latin typeface="Merriweather" pitchFamily="2" charset="77"/>
              </a:rPr>
              <a:t>  </a:t>
            </a:r>
          </a:p>
        </p:txBody>
      </p:sp>
    </p:spTree>
    <p:extLst>
      <p:ext uri="{BB962C8B-B14F-4D97-AF65-F5344CB8AC3E}">
        <p14:creationId xmlns:p14="http://schemas.microsoft.com/office/powerpoint/2010/main" val="2363706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EFC1E3B6-1A31-4F09-A5A9-75332D7C0BB4}"/>
              </a:ext>
            </a:extLst>
          </p:cNvPr>
          <p:cNvSpPr>
            <a:spLocks noGrp="1"/>
          </p:cNvSpPr>
          <p:nvPr>
            <p:ph type="title"/>
          </p:nvPr>
        </p:nvSpPr>
        <p:spPr/>
        <p:txBody>
          <a:bodyPr/>
          <a:lstStyle/>
          <a:p>
            <a:r>
              <a:rPr lang="en-GB" dirty="0"/>
              <a:t>The management model</a:t>
            </a:r>
          </a:p>
        </p:txBody>
      </p:sp>
      <p:pic>
        <p:nvPicPr>
          <p:cNvPr id="4" name="Bilde 3">
            <a:extLst>
              <a:ext uri="{FF2B5EF4-FFF2-40B4-BE49-F238E27FC236}">
                <a16:creationId xmlns:a16="http://schemas.microsoft.com/office/drawing/2014/main" id="{76055F2A-5820-4194-81C5-06CD2FD7913C}"/>
              </a:ext>
            </a:extLst>
          </p:cNvPr>
          <p:cNvPicPr>
            <a:picLocks noChangeAspect="1"/>
          </p:cNvPicPr>
          <p:nvPr/>
        </p:nvPicPr>
        <p:blipFill>
          <a:blip r:embed="rId2"/>
          <a:stretch>
            <a:fillRect/>
          </a:stretch>
        </p:blipFill>
        <p:spPr>
          <a:xfrm>
            <a:off x="574896" y="1872238"/>
            <a:ext cx="7777163" cy="4483631"/>
          </a:xfrm>
          <a:prstGeom prst="rect">
            <a:avLst/>
          </a:prstGeom>
        </p:spPr>
      </p:pic>
      <p:sp>
        <p:nvSpPr>
          <p:cNvPr id="2" name="Rektangel 1">
            <a:extLst>
              <a:ext uri="{FF2B5EF4-FFF2-40B4-BE49-F238E27FC236}">
                <a16:creationId xmlns:a16="http://schemas.microsoft.com/office/drawing/2014/main" id="{534E4057-1965-498F-8156-8B2A4D1B212C}"/>
              </a:ext>
            </a:extLst>
          </p:cNvPr>
          <p:cNvSpPr/>
          <p:nvPr/>
        </p:nvSpPr>
        <p:spPr>
          <a:xfrm>
            <a:off x="725214" y="3444766"/>
            <a:ext cx="1489841" cy="7488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3495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CAFC415-F99D-4CB8-B06C-CCF9452C127E}"/>
              </a:ext>
            </a:extLst>
          </p:cNvPr>
          <p:cNvSpPr>
            <a:spLocks noGrp="1"/>
          </p:cNvSpPr>
          <p:nvPr>
            <p:ph type="title"/>
          </p:nvPr>
        </p:nvSpPr>
        <p:spPr/>
        <p:txBody>
          <a:bodyPr/>
          <a:lstStyle/>
          <a:p>
            <a:r>
              <a:rPr lang="en-GB" dirty="0"/>
              <a:t>The financing and activity model</a:t>
            </a:r>
          </a:p>
        </p:txBody>
      </p:sp>
      <p:sp>
        <p:nvSpPr>
          <p:cNvPr id="5" name="TekstSylinder 4">
            <a:extLst>
              <a:ext uri="{FF2B5EF4-FFF2-40B4-BE49-F238E27FC236}">
                <a16:creationId xmlns:a16="http://schemas.microsoft.com/office/drawing/2014/main" id="{0856DA5B-2A3F-4A46-BC25-721F000B8C96}"/>
              </a:ext>
            </a:extLst>
          </p:cNvPr>
          <p:cNvSpPr txBox="1"/>
          <p:nvPr/>
        </p:nvSpPr>
        <p:spPr>
          <a:xfrm>
            <a:off x="2232915" y="4746169"/>
            <a:ext cx="4690579" cy="246221"/>
          </a:xfrm>
          <a:prstGeom prst="rect">
            <a:avLst/>
          </a:prstGeom>
          <a:noFill/>
        </p:spPr>
        <p:txBody>
          <a:bodyPr wrap="none" lIns="0" tIns="0" rIns="0" bIns="0" rtlCol="0">
            <a:spAutoFit/>
          </a:bodyPr>
          <a:lstStyle/>
          <a:p>
            <a:pPr algn="l"/>
            <a:r>
              <a:rPr lang="en-GB" b="1" i="0" baseline="0" dirty="0">
                <a:latin typeface="Merriweather" pitchFamily="2" charset="77"/>
              </a:rPr>
              <a:t>Externally financed (with 2 or more Noradapt partners)</a:t>
            </a:r>
          </a:p>
        </p:txBody>
      </p:sp>
      <p:sp>
        <p:nvSpPr>
          <p:cNvPr id="10" name="Rektangel 9">
            <a:extLst>
              <a:ext uri="{FF2B5EF4-FFF2-40B4-BE49-F238E27FC236}">
                <a16:creationId xmlns:a16="http://schemas.microsoft.com/office/drawing/2014/main" id="{DD17E7E6-B9A6-4C09-B2CF-A556ABCAD189}"/>
              </a:ext>
            </a:extLst>
          </p:cNvPr>
          <p:cNvSpPr/>
          <p:nvPr/>
        </p:nvSpPr>
        <p:spPr>
          <a:xfrm>
            <a:off x="673958" y="2613232"/>
            <a:ext cx="1292295" cy="60967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a:t>Center management</a:t>
            </a:r>
          </a:p>
        </p:txBody>
      </p:sp>
      <p:sp>
        <p:nvSpPr>
          <p:cNvPr id="12" name="Rektangel 11">
            <a:extLst>
              <a:ext uri="{FF2B5EF4-FFF2-40B4-BE49-F238E27FC236}">
                <a16:creationId xmlns:a16="http://schemas.microsoft.com/office/drawing/2014/main" id="{63506C2F-128D-4453-8791-F0DBBAB66D6B}"/>
              </a:ext>
            </a:extLst>
          </p:cNvPr>
          <p:cNvSpPr/>
          <p:nvPr/>
        </p:nvSpPr>
        <p:spPr>
          <a:xfrm>
            <a:off x="2232915" y="2613232"/>
            <a:ext cx="1292295" cy="60967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a:t>User contacts</a:t>
            </a:r>
          </a:p>
        </p:txBody>
      </p:sp>
      <p:sp>
        <p:nvSpPr>
          <p:cNvPr id="14" name="Rektangel 13">
            <a:extLst>
              <a:ext uri="{FF2B5EF4-FFF2-40B4-BE49-F238E27FC236}">
                <a16:creationId xmlns:a16="http://schemas.microsoft.com/office/drawing/2014/main" id="{6CDCB822-779F-40F6-B4A1-1FC064F9B92D}"/>
              </a:ext>
            </a:extLst>
          </p:cNvPr>
          <p:cNvSpPr/>
          <p:nvPr/>
        </p:nvSpPr>
        <p:spPr>
          <a:xfrm>
            <a:off x="3791872" y="2613232"/>
            <a:ext cx="1292295" cy="60967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a:t>Outreach</a:t>
            </a:r>
          </a:p>
        </p:txBody>
      </p:sp>
      <p:sp>
        <p:nvSpPr>
          <p:cNvPr id="16" name="Rektangel 15">
            <a:extLst>
              <a:ext uri="{FF2B5EF4-FFF2-40B4-BE49-F238E27FC236}">
                <a16:creationId xmlns:a16="http://schemas.microsoft.com/office/drawing/2014/main" id="{72DE3C7D-B6A1-4CDE-A8EC-BF295EDD35C0}"/>
              </a:ext>
            </a:extLst>
          </p:cNvPr>
          <p:cNvSpPr/>
          <p:nvPr/>
        </p:nvSpPr>
        <p:spPr>
          <a:xfrm>
            <a:off x="679296" y="3672452"/>
            <a:ext cx="3648338" cy="60967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t>Smaller projects</a:t>
            </a:r>
          </a:p>
          <a:p>
            <a:pPr algn="ctr"/>
            <a:r>
              <a:rPr lang="en-GB" sz="1050" dirty="0"/>
              <a:t>(&lt; 100.000 NOK)</a:t>
            </a:r>
          </a:p>
        </p:txBody>
      </p:sp>
      <p:sp>
        <p:nvSpPr>
          <p:cNvPr id="18" name="Rektangel 17">
            <a:extLst>
              <a:ext uri="{FF2B5EF4-FFF2-40B4-BE49-F238E27FC236}">
                <a16:creationId xmlns:a16="http://schemas.microsoft.com/office/drawing/2014/main" id="{A0552517-A0B9-40F2-B552-B6B8088A80C1}"/>
              </a:ext>
            </a:extLst>
          </p:cNvPr>
          <p:cNvSpPr/>
          <p:nvPr/>
        </p:nvSpPr>
        <p:spPr>
          <a:xfrm>
            <a:off x="4432034" y="3672452"/>
            <a:ext cx="3770050" cy="60967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t>Larger projects </a:t>
            </a:r>
          </a:p>
          <a:p>
            <a:pPr algn="ctr"/>
            <a:r>
              <a:rPr lang="en-GB" sz="1050" dirty="0"/>
              <a:t>(100 000 NOK – 3.000.000 NOK)</a:t>
            </a:r>
          </a:p>
        </p:txBody>
      </p:sp>
      <p:sp>
        <p:nvSpPr>
          <p:cNvPr id="34" name="Rektangel 33">
            <a:extLst>
              <a:ext uri="{FF2B5EF4-FFF2-40B4-BE49-F238E27FC236}">
                <a16:creationId xmlns:a16="http://schemas.microsoft.com/office/drawing/2014/main" id="{A7293F10-44F9-4492-9E60-AD8077093594}"/>
              </a:ext>
            </a:extLst>
          </p:cNvPr>
          <p:cNvSpPr/>
          <p:nvPr/>
        </p:nvSpPr>
        <p:spPr>
          <a:xfrm>
            <a:off x="5350829" y="2613232"/>
            <a:ext cx="1292295" cy="609679"/>
          </a:xfrm>
          <a:prstGeom prst="rect">
            <a:avLst/>
          </a:prstGeom>
          <a:ln>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a:t>Climate monitor</a:t>
            </a:r>
          </a:p>
        </p:txBody>
      </p:sp>
      <p:sp>
        <p:nvSpPr>
          <p:cNvPr id="36" name="Rektangel 35">
            <a:extLst>
              <a:ext uri="{FF2B5EF4-FFF2-40B4-BE49-F238E27FC236}">
                <a16:creationId xmlns:a16="http://schemas.microsoft.com/office/drawing/2014/main" id="{4485DF7D-7E5A-4731-98E7-1277445C9825}"/>
              </a:ext>
            </a:extLst>
          </p:cNvPr>
          <p:cNvSpPr/>
          <p:nvPr/>
        </p:nvSpPr>
        <p:spPr>
          <a:xfrm>
            <a:off x="6909788" y="2613232"/>
            <a:ext cx="1292295" cy="609679"/>
          </a:xfrm>
          <a:prstGeom prst="rect">
            <a:avLst/>
          </a:prstGeom>
          <a:ln>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a:t>International scientific advisory board</a:t>
            </a:r>
          </a:p>
        </p:txBody>
      </p:sp>
      <p:sp>
        <p:nvSpPr>
          <p:cNvPr id="40" name="TekstSylinder 39">
            <a:extLst>
              <a:ext uri="{FF2B5EF4-FFF2-40B4-BE49-F238E27FC236}">
                <a16:creationId xmlns:a16="http://schemas.microsoft.com/office/drawing/2014/main" id="{89558354-EBFB-455C-BC9C-5D12332A2463}"/>
              </a:ext>
            </a:extLst>
          </p:cNvPr>
          <p:cNvSpPr txBox="1"/>
          <p:nvPr/>
        </p:nvSpPr>
        <p:spPr>
          <a:xfrm>
            <a:off x="3671751" y="2325427"/>
            <a:ext cx="1532535" cy="215444"/>
          </a:xfrm>
          <a:prstGeom prst="rect">
            <a:avLst/>
          </a:prstGeom>
          <a:noFill/>
        </p:spPr>
        <p:txBody>
          <a:bodyPr wrap="none" lIns="0" tIns="0" rIns="0" bIns="0" rtlCol="0">
            <a:spAutoFit/>
          </a:bodyPr>
          <a:lstStyle/>
          <a:p>
            <a:pPr algn="l"/>
            <a:r>
              <a:rPr lang="en-GB" sz="1400" i="0" baseline="0" dirty="0">
                <a:latin typeface="Merriweather" pitchFamily="2" charset="77"/>
              </a:rPr>
              <a:t>Fixed activities (50%)</a:t>
            </a:r>
          </a:p>
        </p:txBody>
      </p:sp>
      <p:sp>
        <p:nvSpPr>
          <p:cNvPr id="46" name="Rektangel 45">
            <a:extLst>
              <a:ext uri="{FF2B5EF4-FFF2-40B4-BE49-F238E27FC236}">
                <a16:creationId xmlns:a16="http://schemas.microsoft.com/office/drawing/2014/main" id="{00BDCC65-B319-4101-B706-679DF4CCCBD8}"/>
              </a:ext>
            </a:extLst>
          </p:cNvPr>
          <p:cNvSpPr/>
          <p:nvPr/>
        </p:nvSpPr>
        <p:spPr>
          <a:xfrm>
            <a:off x="3383126" y="5115342"/>
            <a:ext cx="2263739" cy="6025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t>Norwegian research or development projects</a:t>
            </a:r>
          </a:p>
        </p:txBody>
      </p:sp>
      <p:sp>
        <p:nvSpPr>
          <p:cNvPr id="51" name="Rektangel 50">
            <a:extLst>
              <a:ext uri="{FF2B5EF4-FFF2-40B4-BE49-F238E27FC236}">
                <a16:creationId xmlns:a16="http://schemas.microsoft.com/office/drawing/2014/main" id="{828E8801-D11D-4CBE-9B29-717E95A199F4}"/>
              </a:ext>
            </a:extLst>
          </p:cNvPr>
          <p:cNvSpPr/>
          <p:nvPr/>
        </p:nvSpPr>
        <p:spPr>
          <a:xfrm>
            <a:off x="574897" y="2001517"/>
            <a:ext cx="7708043" cy="240494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ktangel 52">
            <a:extLst>
              <a:ext uri="{FF2B5EF4-FFF2-40B4-BE49-F238E27FC236}">
                <a16:creationId xmlns:a16="http://schemas.microsoft.com/office/drawing/2014/main" id="{729A9540-77BF-4B09-B477-0769EC87681B}"/>
              </a:ext>
            </a:extLst>
          </p:cNvPr>
          <p:cNvSpPr/>
          <p:nvPr/>
        </p:nvSpPr>
        <p:spPr>
          <a:xfrm>
            <a:off x="574897" y="4664749"/>
            <a:ext cx="7708042" cy="129918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kstSylinder 2">
            <a:extLst>
              <a:ext uri="{FF2B5EF4-FFF2-40B4-BE49-F238E27FC236}">
                <a16:creationId xmlns:a16="http://schemas.microsoft.com/office/drawing/2014/main" id="{300DB08E-E968-43DA-A2A0-975A7ABBF11B}"/>
              </a:ext>
            </a:extLst>
          </p:cNvPr>
          <p:cNvSpPr txBox="1"/>
          <p:nvPr/>
        </p:nvSpPr>
        <p:spPr>
          <a:xfrm>
            <a:off x="2328565" y="2047466"/>
            <a:ext cx="4486869" cy="246221"/>
          </a:xfrm>
          <a:prstGeom prst="rect">
            <a:avLst/>
          </a:prstGeom>
          <a:noFill/>
        </p:spPr>
        <p:txBody>
          <a:bodyPr wrap="none" lIns="0" tIns="0" rIns="0" bIns="0" rtlCol="0">
            <a:spAutoFit/>
          </a:bodyPr>
          <a:lstStyle/>
          <a:p>
            <a:pPr algn="l"/>
            <a:r>
              <a:rPr lang="en-GB" b="1" dirty="0">
                <a:latin typeface="Merriweather" pitchFamily="2" charset="77"/>
              </a:rPr>
              <a:t>Internally financed by the annual earmarked funding</a:t>
            </a:r>
            <a:endParaRPr lang="en-GB" b="1" i="0" baseline="0" dirty="0">
              <a:latin typeface="Merriweather" pitchFamily="2" charset="77"/>
            </a:endParaRPr>
          </a:p>
        </p:txBody>
      </p:sp>
      <p:sp>
        <p:nvSpPr>
          <p:cNvPr id="27" name="TekstSylinder 26">
            <a:extLst>
              <a:ext uri="{FF2B5EF4-FFF2-40B4-BE49-F238E27FC236}">
                <a16:creationId xmlns:a16="http://schemas.microsoft.com/office/drawing/2014/main" id="{E72F3010-9ABD-4166-8220-BF746155A236}"/>
              </a:ext>
            </a:extLst>
          </p:cNvPr>
          <p:cNvSpPr txBox="1"/>
          <p:nvPr/>
        </p:nvSpPr>
        <p:spPr>
          <a:xfrm>
            <a:off x="3641552" y="3310214"/>
            <a:ext cx="1746888" cy="215444"/>
          </a:xfrm>
          <a:prstGeom prst="rect">
            <a:avLst/>
          </a:prstGeom>
          <a:noFill/>
        </p:spPr>
        <p:txBody>
          <a:bodyPr wrap="none" lIns="0" tIns="0" rIns="0" bIns="0" rtlCol="0">
            <a:spAutoFit/>
          </a:bodyPr>
          <a:lstStyle/>
          <a:p>
            <a:pPr algn="l"/>
            <a:r>
              <a:rPr lang="en-GB" sz="1400" i="0" baseline="0" dirty="0">
                <a:latin typeface="Merriweather" pitchFamily="2" charset="77"/>
              </a:rPr>
              <a:t>Variable activities (50%)</a:t>
            </a:r>
          </a:p>
        </p:txBody>
      </p:sp>
      <p:sp>
        <p:nvSpPr>
          <p:cNvPr id="29" name="Rektangel 28">
            <a:extLst>
              <a:ext uri="{FF2B5EF4-FFF2-40B4-BE49-F238E27FC236}">
                <a16:creationId xmlns:a16="http://schemas.microsoft.com/office/drawing/2014/main" id="{6633DA48-88F0-439B-A22E-A9A98EE4276E}"/>
              </a:ext>
            </a:extLst>
          </p:cNvPr>
          <p:cNvSpPr/>
          <p:nvPr/>
        </p:nvSpPr>
        <p:spPr>
          <a:xfrm>
            <a:off x="679296" y="5115342"/>
            <a:ext cx="2263739" cy="6025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t>Consulting assignments</a:t>
            </a:r>
          </a:p>
        </p:txBody>
      </p:sp>
      <p:sp>
        <p:nvSpPr>
          <p:cNvPr id="30" name="Rektangel 29">
            <a:extLst>
              <a:ext uri="{FF2B5EF4-FFF2-40B4-BE49-F238E27FC236}">
                <a16:creationId xmlns:a16="http://schemas.microsoft.com/office/drawing/2014/main" id="{F1585D07-495D-44A8-940F-6F19215F9133}"/>
              </a:ext>
            </a:extLst>
          </p:cNvPr>
          <p:cNvSpPr/>
          <p:nvPr/>
        </p:nvSpPr>
        <p:spPr>
          <a:xfrm>
            <a:off x="5935509" y="5115342"/>
            <a:ext cx="2263739" cy="6025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t>International research projects</a:t>
            </a:r>
          </a:p>
        </p:txBody>
      </p:sp>
    </p:spTree>
    <p:extLst>
      <p:ext uri="{BB962C8B-B14F-4D97-AF65-F5344CB8AC3E}">
        <p14:creationId xmlns:p14="http://schemas.microsoft.com/office/powerpoint/2010/main" val="3695967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323325DA-D222-436F-8448-DA0A53C50F14}"/>
              </a:ext>
            </a:extLst>
          </p:cNvPr>
          <p:cNvGraphicFramePr>
            <a:graphicFrameLocks/>
          </p:cNvGraphicFramePr>
          <p:nvPr>
            <p:extLst>
              <p:ext uri="{D42A27DB-BD31-4B8C-83A1-F6EECF244321}">
                <p14:modId xmlns:p14="http://schemas.microsoft.com/office/powerpoint/2010/main" val="1636362582"/>
              </p:ext>
            </p:extLst>
          </p:nvPr>
        </p:nvGraphicFramePr>
        <p:xfrm>
          <a:off x="574897" y="2051050"/>
          <a:ext cx="7534274" cy="27559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tel 1">
            <a:extLst>
              <a:ext uri="{FF2B5EF4-FFF2-40B4-BE49-F238E27FC236}">
                <a16:creationId xmlns:a16="http://schemas.microsoft.com/office/drawing/2014/main" id="{A8118A64-ED12-499D-BB5A-AD5984BDA2C4}"/>
              </a:ext>
            </a:extLst>
          </p:cNvPr>
          <p:cNvSpPr>
            <a:spLocks noGrp="1"/>
          </p:cNvSpPr>
          <p:nvPr>
            <p:ph type="title"/>
          </p:nvPr>
        </p:nvSpPr>
        <p:spPr/>
        <p:txBody>
          <a:bodyPr/>
          <a:lstStyle/>
          <a:p>
            <a:r>
              <a:rPr lang="en-GB" dirty="0"/>
              <a:t>The Resource basis for Noradapt</a:t>
            </a:r>
          </a:p>
        </p:txBody>
      </p:sp>
      <p:sp>
        <p:nvSpPr>
          <p:cNvPr id="5" name="Rektangel 4">
            <a:extLst>
              <a:ext uri="{FF2B5EF4-FFF2-40B4-BE49-F238E27FC236}">
                <a16:creationId xmlns:a16="http://schemas.microsoft.com/office/drawing/2014/main" id="{818BF869-06F1-4611-BB5D-ECDF104C8C7E}"/>
              </a:ext>
            </a:extLst>
          </p:cNvPr>
          <p:cNvSpPr/>
          <p:nvPr/>
        </p:nvSpPr>
        <p:spPr>
          <a:xfrm>
            <a:off x="4360751" y="2337003"/>
            <a:ext cx="3340608" cy="2069279"/>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ekstSylinder 8">
            <a:extLst>
              <a:ext uri="{FF2B5EF4-FFF2-40B4-BE49-F238E27FC236}">
                <a16:creationId xmlns:a16="http://schemas.microsoft.com/office/drawing/2014/main" id="{A8FEC305-EA93-4FBD-AE79-2764D10139B8}"/>
              </a:ext>
            </a:extLst>
          </p:cNvPr>
          <p:cNvSpPr txBox="1"/>
          <p:nvPr/>
        </p:nvSpPr>
        <p:spPr>
          <a:xfrm>
            <a:off x="680639" y="4974004"/>
            <a:ext cx="7148735" cy="1579920"/>
          </a:xfrm>
          <a:prstGeom prst="rect">
            <a:avLst/>
          </a:prstGeom>
          <a:noFill/>
          <a:ln>
            <a:solidFill>
              <a:schemeClr val="tx1"/>
            </a:solidFill>
          </a:ln>
        </p:spPr>
        <p:txBody>
          <a:bodyPr wrap="square">
            <a:spAutoFit/>
          </a:bodyPr>
          <a:lstStyle/>
          <a:p>
            <a:pPr>
              <a:spcBef>
                <a:spcPts val="400"/>
              </a:spcBef>
              <a:spcAft>
                <a:spcPts val="400"/>
              </a:spcAft>
            </a:pPr>
            <a:r>
              <a:rPr lang="nn-NO" sz="1400" b="1" dirty="0" err="1">
                <a:effectLst/>
                <a:latin typeface="Calibri" panose="020F0502020204030204" pitchFamily="34" charset="0"/>
                <a:ea typeface="Calibri" panose="020F0502020204030204" pitchFamily="34" charset="0"/>
                <a:cs typeface="Times New Roman" panose="02020603050405020304" pitchFamily="18" charset="0"/>
              </a:rPr>
              <a:t>Situation</a:t>
            </a:r>
            <a:r>
              <a:rPr lang="nn-NO" sz="1400" b="1" dirty="0">
                <a:effectLst/>
                <a:latin typeface="Calibri" panose="020F0502020204030204" pitchFamily="34" charset="0"/>
                <a:ea typeface="Calibri" panose="020F0502020204030204" pitchFamily="34" charset="0"/>
                <a:cs typeface="Times New Roman" panose="02020603050405020304" pitchFamily="18" charset="0"/>
              </a:rPr>
              <a:t> as for 2021-2023</a:t>
            </a:r>
          </a:p>
          <a:p>
            <a:pPr marL="171450" indent="-171450">
              <a:spcBef>
                <a:spcPts val="400"/>
              </a:spcBef>
              <a:spcAft>
                <a:spcPts val="400"/>
              </a:spcAft>
              <a:buFont typeface="Arial" panose="020B0604020202020204" pitchFamily="34" charset="0"/>
              <a:buChar char="•"/>
            </a:pPr>
            <a:r>
              <a:rPr lang="nn-NO" sz="1400" dirty="0">
                <a:effectLst/>
                <a:latin typeface="Calibri" panose="020F0502020204030204" pitchFamily="34" charset="0"/>
                <a:ea typeface="Calibri" panose="020F0502020204030204" pitchFamily="34" charset="0"/>
                <a:cs typeface="Times New Roman" panose="02020603050405020304" pitchFamily="18" charset="0"/>
              </a:rPr>
              <a:t>Total </a:t>
            </a:r>
            <a:r>
              <a:rPr lang="nn-NO" sz="1400" dirty="0" err="1">
                <a:effectLst/>
                <a:latin typeface="Calibri" panose="020F0502020204030204" pitchFamily="34" charset="0"/>
                <a:ea typeface="Calibri" panose="020F0502020204030204" pitchFamily="34" charset="0"/>
                <a:cs typeface="Times New Roman" panose="02020603050405020304" pitchFamily="18" charset="0"/>
              </a:rPr>
              <a:t>volume</a:t>
            </a:r>
            <a:r>
              <a:rPr lang="nn-NO" sz="1400" dirty="0">
                <a:effectLst/>
                <a:latin typeface="Calibri" panose="020F0502020204030204" pitchFamily="34" charset="0"/>
                <a:ea typeface="Calibri" panose="020F0502020204030204" pitchFamily="34" charset="0"/>
                <a:cs typeface="Times New Roman" panose="02020603050405020304" pitchFamily="18" charset="0"/>
              </a:rPr>
              <a:t> 5 250 000 Euro</a:t>
            </a:r>
          </a:p>
          <a:p>
            <a:pPr marL="171450" indent="-171450">
              <a:spcBef>
                <a:spcPts val="400"/>
              </a:spcBef>
              <a:spcAft>
                <a:spcPts val="400"/>
              </a:spcAft>
              <a:buFont typeface="Arial" panose="020B0604020202020204" pitchFamily="34" charset="0"/>
              <a:buChar char="•"/>
            </a:pPr>
            <a:r>
              <a:rPr lang="nn-NO" sz="1400" dirty="0">
                <a:latin typeface="Calibri" panose="020F0502020204030204" pitchFamily="34" charset="0"/>
                <a:ea typeface="Calibri" panose="020F0502020204030204" pitchFamily="34" charset="0"/>
                <a:cs typeface="Times New Roman" panose="02020603050405020304" pitchFamily="18" charset="0"/>
              </a:rPr>
              <a:t>25/75 </a:t>
            </a:r>
            <a:r>
              <a:rPr lang="nn-NO" sz="1400" dirty="0" err="1">
                <a:latin typeface="Calibri" panose="020F0502020204030204" pitchFamily="34" charset="0"/>
                <a:ea typeface="Calibri" panose="020F0502020204030204" pitchFamily="34" charset="0"/>
                <a:cs typeface="Times New Roman" panose="02020603050405020304" pitchFamily="18" charset="0"/>
              </a:rPr>
              <a:t>share</a:t>
            </a:r>
            <a:r>
              <a:rPr lang="nn-NO" sz="1400" dirty="0">
                <a:latin typeface="Calibri" panose="020F0502020204030204" pitchFamily="34" charset="0"/>
                <a:ea typeface="Calibri" panose="020F0502020204030204" pitchFamily="34" charset="0"/>
                <a:cs typeface="Times New Roman" panose="02020603050405020304" pitchFamily="18" charset="0"/>
              </a:rPr>
              <a:t> </a:t>
            </a:r>
            <a:r>
              <a:rPr lang="nn-NO" sz="1400" dirty="0" err="1">
                <a:latin typeface="Calibri" panose="020F0502020204030204" pitchFamily="34" charset="0"/>
                <a:ea typeface="Calibri" panose="020F0502020204030204" pitchFamily="34" charset="0"/>
                <a:cs typeface="Times New Roman" panose="02020603050405020304" pitchFamily="18" charset="0"/>
              </a:rPr>
              <a:t>internal</a:t>
            </a:r>
            <a:r>
              <a:rPr lang="nn-NO" sz="1400" dirty="0">
                <a:latin typeface="Calibri" panose="020F0502020204030204" pitchFamily="34" charset="0"/>
                <a:ea typeface="Calibri" panose="020F0502020204030204" pitchFamily="34" charset="0"/>
                <a:cs typeface="Times New Roman" panose="02020603050405020304" pitchFamily="18" charset="0"/>
              </a:rPr>
              <a:t>/</a:t>
            </a:r>
            <a:r>
              <a:rPr lang="nn-NO" sz="1400" dirty="0" err="1">
                <a:latin typeface="Calibri" panose="020F0502020204030204" pitchFamily="34" charset="0"/>
                <a:ea typeface="Calibri" panose="020F0502020204030204" pitchFamily="34" charset="0"/>
                <a:cs typeface="Times New Roman" panose="02020603050405020304" pitchFamily="18" charset="0"/>
              </a:rPr>
              <a:t>external</a:t>
            </a:r>
            <a:r>
              <a:rPr lang="nn-NO" sz="1400" dirty="0">
                <a:latin typeface="Calibri" panose="020F0502020204030204" pitchFamily="34" charset="0"/>
                <a:ea typeface="Calibri" panose="020F0502020204030204" pitchFamily="34" charset="0"/>
                <a:cs typeface="Times New Roman" panose="02020603050405020304" pitchFamily="18" charset="0"/>
              </a:rPr>
              <a:t> </a:t>
            </a:r>
            <a:r>
              <a:rPr lang="nn-NO" sz="1400" dirty="0" err="1">
                <a:latin typeface="Calibri" panose="020F0502020204030204" pitchFamily="34" charset="0"/>
                <a:ea typeface="Calibri" panose="020F0502020204030204" pitchFamily="34" charset="0"/>
                <a:cs typeface="Times New Roman" panose="02020603050405020304" pitchFamily="18" charset="0"/>
              </a:rPr>
              <a:t>funded</a:t>
            </a:r>
            <a:r>
              <a:rPr lang="nn-NO" sz="1400" dirty="0">
                <a:latin typeface="Calibri" panose="020F0502020204030204" pitchFamily="34" charset="0"/>
                <a:ea typeface="Calibri" panose="020F0502020204030204" pitchFamily="34" charset="0"/>
                <a:cs typeface="Times New Roman" panose="02020603050405020304" pitchFamily="18" charset="0"/>
              </a:rPr>
              <a:t> </a:t>
            </a:r>
            <a:r>
              <a:rPr lang="nn-NO" sz="1400" dirty="0" err="1">
                <a:latin typeface="Calibri" panose="020F0502020204030204" pitchFamily="34" charset="0"/>
                <a:ea typeface="Calibri" panose="020F0502020204030204" pitchFamily="34" charset="0"/>
                <a:cs typeface="Times New Roman" panose="02020603050405020304" pitchFamily="18" charset="0"/>
              </a:rPr>
              <a:t>projects</a:t>
            </a:r>
            <a:endParaRPr lang="nn-NO" sz="1400" dirty="0">
              <a:latin typeface="Calibri" panose="020F0502020204030204" pitchFamily="34" charset="0"/>
              <a:ea typeface="Calibri" panose="020F0502020204030204" pitchFamily="34" charset="0"/>
              <a:cs typeface="Times New Roman" panose="02020603050405020304" pitchFamily="18" charset="0"/>
            </a:endParaRPr>
          </a:p>
          <a:p>
            <a:pPr marL="171450" indent="-171450">
              <a:spcBef>
                <a:spcPts val="400"/>
              </a:spcBef>
              <a:spcAft>
                <a:spcPts val="400"/>
              </a:spcAft>
              <a:buFont typeface="Arial" panose="020B0604020202020204" pitchFamily="34" charset="0"/>
              <a:buChar char="•"/>
            </a:pPr>
            <a:r>
              <a:rPr lang="nn-NO" sz="1400" dirty="0">
                <a:latin typeface="Calibri" panose="020F0502020204030204" pitchFamily="34" charset="0"/>
                <a:ea typeface="Calibri" panose="020F0502020204030204" pitchFamily="34" charset="0"/>
                <a:cs typeface="Times New Roman" panose="02020603050405020304" pitchFamily="18" charset="0"/>
              </a:rPr>
              <a:t>25/75 </a:t>
            </a:r>
            <a:r>
              <a:rPr lang="nn-NO" sz="1400" dirty="0" err="1">
                <a:latin typeface="Calibri" panose="020F0502020204030204" pitchFamily="34" charset="0"/>
                <a:ea typeface="Calibri" panose="020F0502020204030204" pitchFamily="34" charset="0"/>
                <a:cs typeface="Times New Roman" panose="02020603050405020304" pitchFamily="18" charset="0"/>
              </a:rPr>
              <a:t>share</a:t>
            </a:r>
            <a:r>
              <a:rPr lang="nn-NO" sz="1400" dirty="0">
                <a:latin typeface="Calibri" panose="020F0502020204030204" pitchFamily="34" charset="0"/>
                <a:ea typeface="Calibri" panose="020F0502020204030204" pitchFamily="34" charset="0"/>
                <a:cs typeface="Times New Roman" panose="02020603050405020304" pitchFamily="18" charset="0"/>
              </a:rPr>
              <a:t> </a:t>
            </a:r>
            <a:r>
              <a:rPr lang="nn-NO" sz="1400" dirty="0" err="1">
                <a:latin typeface="Calibri" panose="020F0502020204030204" pitchFamily="34" charset="0"/>
                <a:ea typeface="Calibri" panose="020F0502020204030204" pitchFamily="34" charset="0"/>
                <a:cs typeface="Times New Roman" panose="02020603050405020304" pitchFamily="18" charset="0"/>
              </a:rPr>
              <a:t>research</a:t>
            </a:r>
            <a:r>
              <a:rPr lang="nn-NO" sz="1400" dirty="0">
                <a:latin typeface="Calibri" panose="020F0502020204030204" pitchFamily="34" charset="0"/>
                <a:ea typeface="Calibri" panose="020F0502020204030204" pitchFamily="34" charset="0"/>
                <a:cs typeface="Times New Roman" panose="02020603050405020304" pitchFamily="18" charset="0"/>
              </a:rPr>
              <a:t>/</a:t>
            </a:r>
            <a:r>
              <a:rPr lang="nn-NO" sz="1400" dirty="0" err="1">
                <a:latin typeface="Calibri" panose="020F0502020204030204" pitchFamily="34" charset="0"/>
                <a:ea typeface="Calibri" panose="020F0502020204030204" pitchFamily="34" charset="0"/>
                <a:cs typeface="Times New Roman" panose="02020603050405020304" pitchFamily="18" charset="0"/>
              </a:rPr>
              <a:t>r&amp;d</a:t>
            </a:r>
            <a:endParaRPr lang="nn-NO" sz="1400" dirty="0">
              <a:latin typeface="Calibri" panose="020F0502020204030204" pitchFamily="34" charset="0"/>
              <a:ea typeface="Calibri" panose="020F0502020204030204" pitchFamily="34" charset="0"/>
              <a:cs typeface="Times New Roman" panose="02020603050405020304" pitchFamily="18" charset="0"/>
            </a:endParaRPr>
          </a:p>
          <a:p>
            <a:pPr marL="171450" indent="-171450">
              <a:spcBef>
                <a:spcPts val="400"/>
              </a:spcBef>
              <a:spcAft>
                <a:spcPts val="400"/>
              </a:spcAft>
              <a:buFont typeface="Arial" panose="020B0604020202020204" pitchFamily="34" charset="0"/>
              <a:buChar char="•"/>
            </a:pPr>
            <a:r>
              <a:rPr lang="nn-NO" sz="1400" dirty="0">
                <a:effectLst/>
                <a:latin typeface="Calibri" panose="020F0502020204030204" pitchFamily="34" charset="0"/>
                <a:ea typeface="Calibri" panose="020F0502020204030204" pitchFamily="34" charset="0"/>
                <a:cs typeface="Times New Roman" panose="02020603050405020304" pitchFamily="18" charset="0"/>
              </a:rPr>
              <a:t>16 % International </a:t>
            </a:r>
            <a:r>
              <a:rPr lang="nn-NO" sz="1400" dirty="0" err="1">
                <a:effectLst/>
                <a:latin typeface="Calibri" panose="020F0502020204030204" pitchFamily="34" charset="0"/>
                <a:ea typeface="Calibri" panose="020F0502020204030204" pitchFamily="34" charset="0"/>
                <a:cs typeface="Times New Roman" panose="02020603050405020304" pitchFamily="18" charset="0"/>
              </a:rPr>
              <a:t>projects</a:t>
            </a:r>
            <a:endParaRPr lang="nn-NO"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Rett linje 7">
            <a:extLst>
              <a:ext uri="{FF2B5EF4-FFF2-40B4-BE49-F238E27FC236}">
                <a16:creationId xmlns:a16="http://schemas.microsoft.com/office/drawing/2014/main" id="{E9CE2961-14EC-421B-B76D-93C0631BA816}"/>
              </a:ext>
            </a:extLst>
          </p:cNvPr>
          <p:cNvCxnSpPr/>
          <p:nvPr/>
        </p:nvCxnSpPr>
        <p:spPr>
          <a:xfrm>
            <a:off x="4549727" y="2590449"/>
            <a:ext cx="315163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kstSylinder 9">
            <a:extLst>
              <a:ext uri="{FF2B5EF4-FFF2-40B4-BE49-F238E27FC236}">
                <a16:creationId xmlns:a16="http://schemas.microsoft.com/office/drawing/2014/main" id="{8B6C1F91-C2A2-4AAA-A569-5763C8B38882}"/>
              </a:ext>
            </a:extLst>
          </p:cNvPr>
          <p:cNvSpPr txBox="1"/>
          <p:nvPr/>
        </p:nvSpPr>
        <p:spPr>
          <a:xfrm>
            <a:off x="5883578" y="2161143"/>
            <a:ext cx="294953" cy="184666"/>
          </a:xfrm>
          <a:prstGeom prst="rect">
            <a:avLst/>
          </a:prstGeom>
          <a:noFill/>
        </p:spPr>
        <p:txBody>
          <a:bodyPr wrap="none" lIns="0" tIns="0" rIns="0" bIns="0" rtlCol="0">
            <a:spAutoFit/>
          </a:bodyPr>
          <a:lstStyle/>
          <a:p>
            <a:pPr algn="l"/>
            <a:r>
              <a:rPr lang="nn-NO" sz="1200" b="1" i="0" baseline="0" dirty="0">
                <a:latin typeface="Merriweather" pitchFamily="2" charset="77"/>
              </a:rPr>
              <a:t>Goal</a:t>
            </a:r>
          </a:p>
        </p:txBody>
      </p:sp>
    </p:spTree>
    <p:extLst>
      <p:ext uri="{BB962C8B-B14F-4D97-AF65-F5344CB8AC3E}">
        <p14:creationId xmlns:p14="http://schemas.microsoft.com/office/powerpoint/2010/main" val="4112472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49840EC1-F67A-4278-806B-C25365738640}"/>
              </a:ext>
            </a:extLst>
          </p:cNvPr>
          <p:cNvSpPr>
            <a:spLocks noGrp="1"/>
          </p:cNvSpPr>
          <p:nvPr>
            <p:ph type="title"/>
          </p:nvPr>
        </p:nvSpPr>
        <p:spPr>
          <a:xfrm>
            <a:off x="762005" y="925159"/>
            <a:ext cx="7777163" cy="958850"/>
          </a:xfrm>
        </p:spPr>
        <p:txBody>
          <a:bodyPr/>
          <a:lstStyle/>
          <a:p>
            <a:r>
              <a:rPr lang="en-GB" dirty="0"/>
              <a:t>Headline activities of 2021</a:t>
            </a:r>
          </a:p>
        </p:txBody>
      </p:sp>
      <p:sp>
        <p:nvSpPr>
          <p:cNvPr id="4" name="Plassholder for innhold 3">
            <a:extLst>
              <a:ext uri="{FF2B5EF4-FFF2-40B4-BE49-F238E27FC236}">
                <a16:creationId xmlns:a16="http://schemas.microsoft.com/office/drawing/2014/main" id="{685D0919-5034-4CFF-AA6A-4C84F1BE8D8C}"/>
              </a:ext>
            </a:extLst>
          </p:cNvPr>
          <p:cNvSpPr>
            <a:spLocks noGrp="1"/>
          </p:cNvSpPr>
          <p:nvPr>
            <p:ph idx="1"/>
          </p:nvPr>
        </p:nvSpPr>
        <p:spPr>
          <a:xfrm>
            <a:off x="762002" y="1884009"/>
            <a:ext cx="7770813" cy="4343400"/>
          </a:xfrm>
        </p:spPr>
        <p:txBody>
          <a:bodyPr/>
          <a:lstStyle/>
          <a:p>
            <a:r>
              <a:rPr lang="en-GB" sz="1400" dirty="0"/>
              <a:t>Scientific publications</a:t>
            </a:r>
          </a:p>
          <a:p>
            <a:pPr lvl="1"/>
            <a:r>
              <a:rPr lang="en-GB" sz="1000" dirty="0"/>
              <a:t>Special collection of WCAS</a:t>
            </a:r>
          </a:p>
          <a:p>
            <a:r>
              <a:rPr lang="en-GB" sz="1400" dirty="0"/>
              <a:t>Noradapt research projects</a:t>
            </a:r>
          </a:p>
          <a:p>
            <a:pPr lvl="1"/>
            <a:r>
              <a:rPr lang="en-GB" sz="1100" dirty="0" err="1"/>
              <a:t>TransAdapt</a:t>
            </a:r>
            <a:r>
              <a:rPr lang="en-GB" sz="1100" dirty="0"/>
              <a:t>: A 4 year project on transboundary climate risks (2021-25)</a:t>
            </a:r>
          </a:p>
          <a:p>
            <a:pPr lvl="1"/>
            <a:r>
              <a:rPr lang="en-GB" sz="1100" dirty="0" err="1"/>
              <a:t>ClimateInteraction</a:t>
            </a:r>
            <a:r>
              <a:rPr lang="en-GB" sz="1100" dirty="0"/>
              <a:t>: Conflicts and synergies between climate change adaptation and mitigation (2020-23)</a:t>
            </a:r>
          </a:p>
          <a:p>
            <a:r>
              <a:rPr lang="en-GB" sz="1400" dirty="0"/>
              <a:t>Climate monitor: a data generator!</a:t>
            </a:r>
          </a:p>
          <a:p>
            <a:pPr lvl="1"/>
            <a:r>
              <a:rPr lang="en-GB" sz="1100" dirty="0">
                <a:hlinkClick r:id="rId2"/>
              </a:rPr>
              <a:t>www.klimamonitor.no </a:t>
            </a:r>
            <a:r>
              <a:rPr lang="en-GB" sz="1100" dirty="0" err="1"/>
              <a:t>monitoringing</a:t>
            </a:r>
            <a:r>
              <a:rPr lang="en-GB" sz="1100" dirty="0"/>
              <a:t> attitudes, knowledge and practices on climate change adaptation in Norway (pre-project in 2020, 2021 first year in full operation)</a:t>
            </a:r>
          </a:p>
          <a:p>
            <a:pPr lvl="1"/>
            <a:r>
              <a:rPr lang="en-GB" sz="1100" dirty="0"/>
              <a:t>Annual survey to public government) national, regional, local), business (using consultancy firms as “listening posts”), households (small part of an ongoing national panel study) </a:t>
            </a:r>
          </a:p>
          <a:p>
            <a:r>
              <a:rPr lang="en-GB" sz="1400" dirty="0"/>
              <a:t>Network, dialogue and outreach</a:t>
            </a:r>
          </a:p>
          <a:p>
            <a:pPr lvl="1"/>
            <a:r>
              <a:rPr lang="en-GB" sz="1100" dirty="0"/>
              <a:t>The webinar series “Noradapt-hour” every 4 weeks (started 2021)</a:t>
            </a:r>
          </a:p>
          <a:p>
            <a:pPr lvl="1"/>
            <a:r>
              <a:rPr lang="en-GB" sz="1100" dirty="0"/>
              <a:t>Annual 2 day conference (since 2015) on climate change transformation (cf. </a:t>
            </a:r>
            <a:r>
              <a:rPr lang="en-GB" sz="1100" dirty="0">
                <a:hlinkClick r:id="rId3"/>
              </a:rPr>
              <a:t>www.klimaomstilling.no</a:t>
            </a:r>
            <a:r>
              <a:rPr lang="en-GB" sz="1100" dirty="0"/>
              <a:t>)</a:t>
            </a:r>
          </a:p>
          <a:p>
            <a:r>
              <a:rPr lang="en-GB" sz="1500" dirty="0"/>
              <a:t>Teaching and training</a:t>
            </a:r>
          </a:p>
          <a:p>
            <a:pPr lvl="1"/>
            <a:r>
              <a:rPr lang="en-GB" sz="1100" dirty="0"/>
              <a:t>International 2 year master in climate change transformation (</a:t>
            </a:r>
            <a:r>
              <a:rPr lang="en-GB" sz="1100" dirty="0">
                <a:hlinkClick r:id="rId4"/>
              </a:rPr>
              <a:t>https://www.hvl.no/en/studies-at-hvl/study-programmes/2021h/maccm/</a:t>
            </a:r>
            <a:r>
              <a:rPr lang="en-GB" sz="1100" dirty="0"/>
              <a:t>)  </a:t>
            </a:r>
          </a:p>
        </p:txBody>
      </p:sp>
    </p:spTree>
    <p:extLst>
      <p:ext uri="{BB962C8B-B14F-4D97-AF65-F5344CB8AC3E}">
        <p14:creationId xmlns:p14="http://schemas.microsoft.com/office/powerpoint/2010/main" val="49013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NORADAPT">
  <a:themeElements>
    <a:clrScheme name="Egendefinert 1">
      <a:dk1>
        <a:srgbClr val="000000"/>
      </a:dk1>
      <a:lt1>
        <a:srgbClr val="FFFFFF"/>
      </a:lt1>
      <a:dk2>
        <a:srgbClr val="000000"/>
      </a:dk2>
      <a:lt2>
        <a:srgbClr val="808080"/>
      </a:lt2>
      <a:accent1>
        <a:srgbClr val="ED6C1E"/>
      </a:accent1>
      <a:accent2>
        <a:srgbClr val="2C545C"/>
      </a:accent2>
      <a:accent3>
        <a:srgbClr val="FFFFFF"/>
      </a:accent3>
      <a:accent4>
        <a:srgbClr val="000000"/>
      </a:accent4>
      <a:accent5>
        <a:srgbClr val="61A6B8"/>
      </a:accent5>
      <a:accent6>
        <a:srgbClr val="CFE0E6"/>
      </a:accent6>
      <a:hlink>
        <a:srgbClr val="61A6B8"/>
      </a:hlink>
      <a:folHlink>
        <a:srgbClr val="B2B2B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gn="l">
          <a:defRPr sz="1200" b="0" i="0" baseline="0" dirty="0" smtClean="0">
            <a:latin typeface="Merriweather" pitchFamily="2" charset="77"/>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sjon8" id="{F557B330-4954-6441-8E51-6A3D7344FB2F}" vid="{9BF69FA9-E83D-584F-ABF2-934C9238A3A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NORADAPT-mal-VESTLANDSFORSKING (1)</Template>
  <TotalTime>679</TotalTime>
  <Words>893</Words>
  <Application>Microsoft Office PowerPoint</Application>
  <PresentationFormat>Skjermfremvisning (4:3)</PresentationFormat>
  <Paragraphs>92</Paragraphs>
  <Slides>10</Slides>
  <Notes>3</Notes>
  <HiddenSlides>0</HiddenSlides>
  <MMClips>0</MMClips>
  <ScaleCrop>false</ScaleCrop>
  <HeadingPairs>
    <vt:vector size="6" baseType="variant">
      <vt:variant>
        <vt:lpstr>Brukte skrifter</vt:lpstr>
      </vt:variant>
      <vt:variant>
        <vt:i4>9</vt:i4>
      </vt:variant>
      <vt:variant>
        <vt:lpstr>Tema</vt:lpstr>
      </vt:variant>
      <vt:variant>
        <vt:i4>1</vt:i4>
      </vt:variant>
      <vt:variant>
        <vt:lpstr>Lysbildetitler</vt:lpstr>
      </vt:variant>
      <vt:variant>
        <vt:i4>10</vt:i4>
      </vt:variant>
    </vt:vector>
  </HeadingPairs>
  <TitlesOfParts>
    <vt:vector size="20" baseType="lpstr">
      <vt:lpstr>Arial</vt:lpstr>
      <vt:lpstr>Arial Narrow</vt:lpstr>
      <vt:lpstr>Calibri</vt:lpstr>
      <vt:lpstr>Georgia</vt:lpstr>
      <vt:lpstr>Merriweather</vt:lpstr>
      <vt:lpstr>Merriweather Sans</vt:lpstr>
      <vt:lpstr>Merriweather Sans ExtraBold</vt:lpstr>
      <vt:lpstr>System Font Regular</vt:lpstr>
      <vt:lpstr>Wingdings 2</vt:lpstr>
      <vt:lpstr>NORADAPT</vt:lpstr>
      <vt:lpstr> SCA-Noradapt The Scientific Advisory Board (SCA) of Noradapt (the Norwegian Research Centre on Sustainable Climate Change Adaptation (Noradapt)</vt:lpstr>
      <vt:lpstr>Program</vt:lpstr>
      <vt:lpstr>Members of the Scientific Advisory Board</vt:lpstr>
      <vt:lpstr>Noradapt established in 2018</vt:lpstr>
      <vt:lpstr>Our research PARTNERS</vt:lpstr>
      <vt:lpstr>The management model</vt:lpstr>
      <vt:lpstr>The financing and activity model</vt:lpstr>
      <vt:lpstr>The Resource basis for Noradapt</vt:lpstr>
      <vt:lpstr>Headline activities of 2021</vt:lpstr>
      <vt:lpstr>Financial framework and roles of SCA-Noradapt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Presentation of NORADAPT  </dc:title>
  <dc:creator>Torunn Hønsi</dc:creator>
  <cp:lastModifiedBy>Carlo Aall</cp:lastModifiedBy>
  <cp:revision>38</cp:revision>
  <dcterms:created xsi:type="dcterms:W3CDTF">2019-11-26T14:34:44Z</dcterms:created>
  <dcterms:modified xsi:type="dcterms:W3CDTF">2021-10-05T12:20:51Z</dcterms:modified>
</cp:coreProperties>
</file>